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3891200" cy="32918400"/>
  <p:notesSz cx="9144000" cy="6858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336" autoAdjust="0"/>
  </p:normalViewPr>
  <p:slideViewPr>
    <p:cSldViewPr snapToGrid="0" snapToObjects="1">
      <p:cViewPr>
        <p:scale>
          <a:sx n="33" d="100"/>
          <a:sy n="33" d="100"/>
        </p:scale>
        <p:origin x="1392" y="381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F9F8-FD4A-0A4F-9EFB-64D907E948D0}" type="datetimeFigureOut">
              <a:rPr lang="en-US" smtClean="0"/>
              <a:t>7/28/13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4C75-4E19-FC4F-9BA2-77ECFAF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60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F9F8-FD4A-0A4F-9EFB-64D907E948D0}" type="datetimeFigureOut">
              <a:rPr lang="en-US" smtClean="0"/>
              <a:t>7/28/13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4C75-4E19-FC4F-9BA2-77ECFAF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4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F9F8-FD4A-0A4F-9EFB-64D907E948D0}" type="datetimeFigureOut">
              <a:rPr lang="en-US" smtClean="0"/>
              <a:t>7/28/13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4C75-4E19-FC4F-9BA2-77ECFAF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9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F9F8-FD4A-0A4F-9EFB-64D907E948D0}" type="datetimeFigureOut">
              <a:rPr lang="en-US" smtClean="0"/>
              <a:t>7/28/13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4C75-4E19-FC4F-9BA2-77ECFAF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1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F9F8-FD4A-0A4F-9EFB-64D907E948D0}" type="datetimeFigureOut">
              <a:rPr lang="en-US" smtClean="0"/>
              <a:t>7/28/13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4C75-4E19-FC4F-9BA2-77ECFAF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1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F9F8-FD4A-0A4F-9EFB-64D907E948D0}" type="datetimeFigureOut">
              <a:rPr lang="en-US" smtClean="0"/>
              <a:t>7/28/13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4C75-4E19-FC4F-9BA2-77ECFAF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2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F9F8-FD4A-0A4F-9EFB-64D907E948D0}" type="datetimeFigureOut">
              <a:rPr lang="en-US" smtClean="0"/>
              <a:t>7/28/13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4C75-4E19-FC4F-9BA2-77ECFAF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F9F8-FD4A-0A4F-9EFB-64D907E948D0}" type="datetimeFigureOut">
              <a:rPr lang="en-US" smtClean="0"/>
              <a:t>7/28/13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4C75-4E19-FC4F-9BA2-77ECFAF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47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F9F8-FD4A-0A4F-9EFB-64D907E948D0}" type="datetimeFigureOut">
              <a:rPr lang="en-US" smtClean="0"/>
              <a:t>7/28/13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4C75-4E19-FC4F-9BA2-77ECFAF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5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F9F8-FD4A-0A4F-9EFB-64D907E948D0}" type="datetimeFigureOut">
              <a:rPr lang="en-US" smtClean="0"/>
              <a:t>7/28/13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4C75-4E19-FC4F-9BA2-77ECFAF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7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F9F8-FD4A-0A4F-9EFB-64D907E948D0}" type="datetimeFigureOut">
              <a:rPr lang="en-US" smtClean="0"/>
              <a:t>7/28/13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4C75-4E19-FC4F-9BA2-77ECFAF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8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9F9F8-FD4A-0A4F-9EFB-64D907E948D0}" type="datetimeFigureOut">
              <a:rPr lang="en-US" smtClean="0"/>
              <a:t>7/28/13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74C75-4E19-FC4F-9BA2-77ECFAF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4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emf"/><Relationship Id="rId12" Type="http://schemas.openxmlformats.org/officeDocument/2006/relationships/image" Target="../media/image11.emf"/><Relationship Id="rId13" Type="http://schemas.openxmlformats.org/officeDocument/2006/relationships/image" Target="../media/image12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jpeg"/><Relationship Id="rId8" Type="http://schemas.openxmlformats.org/officeDocument/2006/relationships/image" Target="../media/image7.png"/><Relationship Id="rId9" Type="http://schemas.openxmlformats.org/officeDocument/2006/relationships/image" Target="../media/image8.emf"/><Relationship Id="rId10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8331" y="7900815"/>
            <a:ext cx="8367864" cy="539862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2614" y="26890700"/>
            <a:ext cx="8392611" cy="507297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24130" y="14831923"/>
            <a:ext cx="8738539" cy="49032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39441" y="3514540"/>
            <a:ext cx="8823228" cy="522141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76692" y="3592628"/>
            <a:ext cx="1243994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effect of substituents on a vanadium-containing coordination complex was evaluated using linear free energy relationships and NMR spectroscopy. Substituents (H, OH, </a:t>
            </a:r>
            <a:r>
              <a:rPr lang="en-US" sz="2400" dirty="0" err="1"/>
              <a:t>Cl</a:t>
            </a:r>
            <a:r>
              <a:rPr lang="en-US" sz="2400" dirty="0"/>
              <a:t>, NH</a:t>
            </a:r>
            <a:r>
              <a:rPr lang="en-US" sz="2400" baseline="-25000" dirty="0"/>
              <a:t>2</a:t>
            </a:r>
            <a:r>
              <a:rPr lang="en-US" sz="2400" dirty="0"/>
              <a:t> and NO</a:t>
            </a:r>
            <a:r>
              <a:rPr lang="en-US" sz="2400" baseline="-25000" dirty="0"/>
              <a:t>2</a:t>
            </a:r>
            <a:r>
              <a:rPr lang="en-US" sz="2400" dirty="0"/>
              <a:t>) on the </a:t>
            </a:r>
            <a:r>
              <a:rPr lang="en-US" sz="2400" dirty="0" smtClean="0"/>
              <a:t>tridentate </a:t>
            </a:r>
            <a:r>
              <a:rPr lang="en-US" sz="2400" dirty="0"/>
              <a:t>ligand, 2,6-pyridinedicarboxylic acid in the 4-position allowed the generation of a Hammett plot.</a:t>
            </a:r>
            <a:r>
              <a:rPr lang="en-US" sz="2400" baseline="30000" dirty="0"/>
              <a:t>1</a:t>
            </a:r>
            <a:r>
              <a:rPr lang="en-US" sz="2400" dirty="0"/>
              <a:t> The data for the </a:t>
            </a:r>
            <a:r>
              <a:rPr lang="en-US" sz="2400" dirty="0" err="1"/>
              <a:t>deprotonation</a:t>
            </a:r>
            <a:r>
              <a:rPr lang="en-US" sz="2400" dirty="0"/>
              <a:t> reaction of the ligand resulted in a non-linear plot of log(</a:t>
            </a:r>
            <a:r>
              <a:rPr lang="en-US" sz="2400" dirty="0" smtClean="0"/>
              <a:t>K</a:t>
            </a:r>
            <a:r>
              <a:rPr lang="en-US" sz="2400" baseline="-25000" dirty="0"/>
              <a:t>X</a:t>
            </a:r>
            <a:r>
              <a:rPr lang="en-US" sz="2400" dirty="0" smtClean="0"/>
              <a:t>/K</a:t>
            </a:r>
            <a:r>
              <a:rPr lang="en-US" sz="2400" baseline="-25000" dirty="0"/>
              <a:t>H</a:t>
            </a:r>
            <a:r>
              <a:rPr lang="en-US" sz="2400" dirty="0" smtClean="0"/>
              <a:t>) </a:t>
            </a:r>
            <a:r>
              <a:rPr lang="en-US" sz="2400" dirty="0"/>
              <a:t>as a function of the Hammett constant. When the </a:t>
            </a:r>
            <a:r>
              <a:rPr lang="en-US" sz="2400" baseline="30000" dirty="0"/>
              <a:t>1</a:t>
            </a:r>
            <a:r>
              <a:rPr lang="en-US" sz="2400" dirty="0"/>
              <a:t>H NMR chemical shift data (</a:t>
            </a:r>
            <a:r>
              <a:rPr lang="en-US" sz="2400" dirty="0" err="1"/>
              <a:t>d</a:t>
            </a:r>
            <a:r>
              <a:rPr lang="en-US" sz="2400" baseline="-25000" dirty="0" err="1"/>
              <a:t>X</a:t>
            </a:r>
            <a:r>
              <a:rPr lang="en-US" sz="2400" dirty="0" err="1"/>
              <a:t>-d</a:t>
            </a:r>
            <a:r>
              <a:rPr lang="en-US" sz="2400" baseline="-25000" dirty="0" err="1"/>
              <a:t>H</a:t>
            </a:r>
            <a:r>
              <a:rPr lang="en-US" sz="2400" dirty="0"/>
              <a:t>) was plotted as function of the Hammett constant a similar non-linear plot was generated for both ligand and vanadium(V) complex. However, by using </a:t>
            </a:r>
            <a:r>
              <a:rPr lang="en-US" sz="2400" baseline="30000" dirty="0"/>
              <a:t>51</a:t>
            </a:r>
            <a:r>
              <a:rPr lang="en-US" sz="2400" dirty="0"/>
              <a:t>V NMR chemical shift data (</a:t>
            </a:r>
            <a:r>
              <a:rPr lang="en-US" sz="2400" dirty="0" err="1" smtClean="0">
                <a:latin typeface="Symbol" charset="2"/>
                <a:cs typeface="Symbol" charset="2"/>
              </a:rPr>
              <a:t>d</a:t>
            </a:r>
            <a:r>
              <a:rPr lang="en-US" sz="2400" baseline="-25000" dirty="0" err="1" smtClean="0"/>
              <a:t>X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- </a:t>
            </a:r>
            <a:r>
              <a:rPr lang="en-US" sz="2400" dirty="0" err="1" smtClean="0">
                <a:latin typeface="Symbol" charset="2"/>
                <a:cs typeface="Symbol" charset="2"/>
              </a:rPr>
              <a:t>d</a:t>
            </a:r>
            <a:r>
              <a:rPr lang="en-US" sz="2400" baseline="-25000" dirty="0" err="1" smtClean="0"/>
              <a:t>H</a:t>
            </a:r>
            <a:r>
              <a:rPr lang="en-US" sz="2400" dirty="0"/>
              <a:t>) and plotting against the Hammett constant, a linear correlation plot was obtained for </a:t>
            </a:r>
            <a:r>
              <a:rPr lang="en-US" sz="2400" dirty="0" err="1"/>
              <a:t>dipicolinatooxovanadium</a:t>
            </a:r>
            <a:r>
              <a:rPr lang="en-US" sz="2400" dirty="0"/>
              <a:t>(V) with an r</a:t>
            </a:r>
            <a:r>
              <a:rPr lang="en-US" sz="2400" baseline="30000" dirty="0"/>
              <a:t>2</a:t>
            </a:r>
            <a:r>
              <a:rPr lang="en-US" sz="2400" dirty="0"/>
              <a:t> of 88%. This data demonstrate the effectiveness of NMR chemical shifts for examining linear free energy relationships in </a:t>
            </a:r>
            <a:r>
              <a:rPr lang="en-US" sz="2400" dirty="0" err="1"/>
              <a:t>metallo</a:t>
            </a:r>
            <a:r>
              <a:rPr lang="en-US" sz="2400" dirty="0"/>
              <a:t>-organic compounds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5400" y="70446"/>
            <a:ext cx="43916600" cy="26776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FFFF00"/>
                </a:solidFill>
              </a:rPr>
              <a:t>Substituent Effects on </a:t>
            </a:r>
            <a:r>
              <a:rPr lang="en-US" sz="7200" b="1" dirty="0" err="1">
                <a:solidFill>
                  <a:srgbClr val="FFFF00"/>
                </a:solidFill>
              </a:rPr>
              <a:t>Dipicolinatooxovanadium</a:t>
            </a:r>
            <a:r>
              <a:rPr lang="en-US" sz="7200" b="1" dirty="0">
                <a:solidFill>
                  <a:srgbClr val="FFFF00"/>
                </a:solidFill>
              </a:rPr>
              <a:t>(V) evaluated by NMR </a:t>
            </a:r>
            <a:r>
              <a:rPr lang="en-US" sz="7200" b="1" dirty="0" smtClean="0">
                <a:solidFill>
                  <a:srgbClr val="FFFF00"/>
                </a:solidFill>
              </a:rPr>
              <a:t>Spectroscopy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Alejandro </a:t>
            </a:r>
            <a:r>
              <a:rPr lang="en-US" sz="3200" b="1" dirty="0">
                <a:solidFill>
                  <a:srgbClr val="FFFF00"/>
                </a:solidFill>
              </a:rPr>
              <a:t>M. </a:t>
            </a:r>
            <a:r>
              <a:rPr lang="en-US" sz="3200" b="1" dirty="0" smtClean="0">
                <a:solidFill>
                  <a:srgbClr val="FFFF00"/>
                </a:solidFill>
              </a:rPr>
              <a:t>Trujillo</a:t>
            </a:r>
            <a:r>
              <a:rPr lang="en-US" sz="3200" dirty="0" smtClean="0">
                <a:solidFill>
                  <a:srgbClr val="FFFF00"/>
                </a:solidFill>
              </a:rPr>
              <a:t>,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>
                <a:solidFill>
                  <a:srgbClr val="FFFF00"/>
                </a:solidFill>
              </a:rPr>
              <a:t>Jerome </a:t>
            </a:r>
            <a:r>
              <a:rPr lang="en-US" sz="3200" b="1" dirty="0" smtClean="0">
                <a:solidFill>
                  <a:srgbClr val="FFFF00"/>
                </a:solidFill>
              </a:rPr>
              <a:t>Burke</a:t>
            </a:r>
            <a:r>
              <a:rPr lang="en-US" sz="3200" dirty="0" smtClean="0">
                <a:solidFill>
                  <a:srgbClr val="FFFF00"/>
                </a:solidFill>
              </a:rPr>
              <a:t>, </a:t>
            </a:r>
            <a:r>
              <a:rPr lang="en-US" sz="3200" dirty="0">
                <a:solidFill>
                  <a:srgbClr val="FFFF00"/>
                </a:solidFill>
              </a:rPr>
              <a:t>Debbie C. </a:t>
            </a:r>
            <a:r>
              <a:rPr lang="en-US" sz="3200" dirty="0" err="1">
                <a:solidFill>
                  <a:srgbClr val="FFFF00"/>
                </a:solidFill>
              </a:rPr>
              <a:t>Crans</a:t>
            </a:r>
            <a:r>
              <a:rPr lang="en-US" sz="3200" dirty="0" smtClean="0">
                <a:solidFill>
                  <a:srgbClr val="FFFF00"/>
                </a:solidFill>
              </a:rPr>
              <a:t>*</a:t>
            </a:r>
            <a:r>
              <a:rPr lang="en-US" sz="3200" dirty="0">
                <a:solidFill>
                  <a:srgbClr val="FFFF00"/>
                </a:solidFill>
              </a:rPr>
              <a:t> 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Department of Chemistry, Colorado State University, CO. 80523-1872, USA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email: </a:t>
            </a:r>
            <a:r>
              <a:rPr lang="en-US" sz="3200" i="1" dirty="0" err="1">
                <a:solidFill>
                  <a:srgbClr val="FFFF00"/>
                </a:solidFill>
              </a:rPr>
              <a:t>aletruji@lamar.colostate.edu</a:t>
            </a:r>
            <a:r>
              <a:rPr lang="en-US" sz="3200" i="1" dirty="0">
                <a:solidFill>
                  <a:srgbClr val="FFFF00"/>
                </a:solidFill>
              </a:rPr>
              <a:t> </a:t>
            </a:r>
            <a:endParaRPr lang="en-US" sz="3200" i="1" dirty="0" smtClean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800" y="12033473"/>
            <a:ext cx="146196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Figure </a:t>
            </a:r>
            <a:r>
              <a:rPr lang="en-US" sz="2400" b="1" dirty="0" smtClean="0">
                <a:solidFill>
                  <a:srgbClr val="0000FF"/>
                </a:solidFill>
              </a:rPr>
              <a:t>1: </a:t>
            </a:r>
            <a:r>
              <a:rPr lang="en-US" sz="2400" dirty="0">
                <a:solidFill>
                  <a:srgbClr val="0000FF"/>
                </a:solidFill>
              </a:rPr>
              <a:t>Chemical structure of pyridine-2,6-dicarboxylate and </a:t>
            </a:r>
            <a:r>
              <a:rPr lang="en-US" sz="2400" dirty="0" err="1">
                <a:solidFill>
                  <a:srgbClr val="0000FF"/>
                </a:solidFill>
              </a:rPr>
              <a:t>dipicolinatoxovanadium</a:t>
            </a:r>
            <a:r>
              <a:rPr lang="en-US" sz="2400" dirty="0">
                <a:solidFill>
                  <a:srgbClr val="0000FF"/>
                </a:solidFill>
              </a:rPr>
              <a:t>(V). </a:t>
            </a:r>
            <a:r>
              <a:rPr lang="en-US" sz="2400" dirty="0" smtClean="0">
                <a:solidFill>
                  <a:srgbClr val="0000FF"/>
                </a:solidFill>
              </a:rPr>
              <a:t>The substituents used for Hammett plots are of varying </a:t>
            </a:r>
            <a:r>
              <a:rPr lang="en-US" sz="2400" dirty="0">
                <a:solidFill>
                  <a:srgbClr val="0000FF"/>
                </a:solidFill>
              </a:rPr>
              <a:t>electronegativity </a:t>
            </a:r>
            <a:r>
              <a:rPr lang="en-US" sz="2400" dirty="0" smtClean="0">
                <a:solidFill>
                  <a:srgbClr val="0000FF"/>
                </a:solidFill>
              </a:rPr>
              <a:t>(H</a:t>
            </a:r>
            <a:r>
              <a:rPr lang="en-US" sz="2400" dirty="0">
                <a:solidFill>
                  <a:srgbClr val="0000FF"/>
                </a:solidFill>
              </a:rPr>
              <a:t>, OH, </a:t>
            </a:r>
            <a:r>
              <a:rPr lang="en-US" sz="2400" dirty="0" err="1">
                <a:solidFill>
                  <a:srgbClr val="0000FF"/>
                </a:solidFill>
              </a:rPr>
              <a:t>Cl</a:t>
            </a:r>
            <a:r>
              <a:rPr lang="en-US" sz="2400" dirty="0">
                <a:solidFill>
                  <a:srgbClr val="0000FF"/>
                </a:solidFill>
              </a:rPr>
              <a:t>, NH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 and NO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) at the </a:t>
            </a:r>
            <a:r>
              <a:rPr lang="en-US" sz="2400" dirty="0" smtClean="0">
                <a:solidFill>
                  <a:srgbClr val="0000FF"/>
                </a:solidFill>
              </a:rPr>
              <a:t>4-position </a:t>
            </a:r>
            <a:r>
              <a:rPr lang="en-US" sz="2400" dirty="0">
                <a:solidFill>
                  <a:srgbClr val="0000FF"/>
                </a:solidFill>
              </a:rPr>
              <a:t>of the pyridine ring.</a:t>
            </a:r>
            <a:r>
              <a:rPr lang="en-US" sz="2400" dirty="0" smtClean="0">
                <a:solidFill>
                  <a:srgbClr val="0000FF"/>
                </a:solidFill>
                <a:effectLst/>
              </a:rPr>
              <a:t>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726880" y="8451999"/>
            <a:ext cx="14543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Figure </a:t>
            </a:r>
            <a:r>
              <a:rPr lang="en-US" sz="2400" b="1" dirty="0" smtClean="0">
                <a:solidFill>
                  <a:srgbClr val="0000FF"/>
                </a:solidFill>
              </a:rPr>
              <a:t>2: </a:t>
            </a:r>
            <a:r>
              <a:rPr lang="en-US" sz="2400" dirty="0" smtClean="0">
                <a:solidFill>
                  <a:srgbClr val="0000FF"/>
                </a:solidFill>
              </a:rPr>
              <a:t>A plot of the Hammett </a:t>
            </a:r>
            <a:r>
              <a:rPr lang="en-US" sz="2400" dirty="0" err="1" smtClean="0">
                <a:solidFill>
                  <a:srgbClr val="0000FF"/>
                </a:solidFill>
                <a:latin typeface="Symbol" charset="2"/>
                <a:cs typeface="Symbol" charset="2"/>
              </a:rPr>
              <a:t>s</a:t>
            </a:r>
            <a:r>
              <a:rPr lang="en-US" sz="2400" baseline="-25000" dirty="0" err="1" smtClean="0">
                <a:solidFill>
                  <a:srgbClr val="0000FF"/>
                </a:solidFill>
              </a:rPr>
              <a:t>meta</a:t>
            </a:r>
            <a:r>
              <a:rPr lang="en-US" sz="2400" dirty="0" smtClean="0">
                <a:solidFill>
                  <a:srgbClr val="0000FF"/>
                </a:solidFill>
              </a:rPr>
              <a:t> constant plotted against the –</a:t>
            </a:r>
            <a:r>
              <a:rPr lang="en-US" sz="2400" dirty="0" err="1" smtClean="0">
                <a:solidFill>
                  <a:srgbClr val="0000FF"/>
                </a:solidFill>
              </a:rPr>
              <a:t>logKa</a:t>
            </a:r>
            <a:r>
              <a:rPr lang="en-US" sz="2400" dirty="0" smtClean="0">
                <a:solidFill>
                  <a:srgbClr val="0000FF"/>
                </a:solidFill>
              </a:rPr>
              <a:t> (</a:t>
            </a:r>
            <a:r>
              <a:rPr lang="en-US" sz="2400" dirty="0" err="1" smtClean="0">
                <a:solidFill>
                  <a:srgbClr val="0000FF"/>
                </a:solidFill>
              </a:rPr>
              <a:t>logK</a:t>
            </a:r>
            <a:r>
              <a:rPr lang="en-US" sz="2400" baseline="-25000" dirty="0" err="1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/K</a:t>
            </a:r>
            <a:r>
              <a:rPr lang="en-US" sz="2400" baseline="-25000" dirty="0">
                <a:solidFill>
                  <a:srgbClr val="0000FF"/>
                </a:solidFill>
              </a:rPr>
              <a:t>H</a:t>
            </a:r>
            <a:r>
              <a:rPr lang="en-US" sz="2400" dirty="0" smtClean="0">
                <a:solidFill>
                  <a:srgbClr val="0000FF"/>
                </a:solidFill>
              </a:rPr>
              <a:t>) converted from </a:t>
            </a:r>
            <a:r>
              <a:rPr lang="en-US" sz="2400" dirty="0" err="1" smtClean="0">
                <a:solidFill>
                  <a:srgbClr val="0000FF"/>
                </a:solidFill>
              </a:rPr>
              <a:t>pKa</a:t>
            </a:r>
            <a:r>
              <a:rPr lang="en-US" sz="2400" dirty="0" smtClean="0">
                <a:solidFill>
                  <a:srgbClr val="0000FF"/>
                </a:solidFill>
              </a:rPr>
              <a:t> data from </a:t>
            </a:r>
            <a:r>
              <a:rPr lang="en-US" sz="2400" dirty="0" err="1" smtClean="0">
                <a:solidFill>
                  <a:srgbClr val="0000FF"/>
                </a:solidFill>
              </a:rPr>
              <a:t>Smee</a:t>
            </a:r>
            <a:r>
              <a:rPr lang="en-US" sz="2400" dirty="0" smtClean="0">
                <a:solidFill>
                  <a:srgbClr val="0000FF"/>
                </a:solidFill>
              </a:rPr>
              <a:t> et al forming 2,6-pyridinedicarboxylate.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312" y="2745100"/>
            <a:ext cx="14695830" cy="769441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r>
              <a:rPr lang="en-US" sz="4400" b="1" dirty="0" smtClean="0"/>
              <a:t>ABSTRACT: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1" y="7441791"/>
            <a:ext cx="14670429" cy="769441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INTRODUCTION:</a:t>
            </a:r>
            <a:endParaRPr lang="en-US" sz="4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9270091" y="18721885"/>
            <a:ext cx="14666979" cy="769441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CONCLUSIONS:</a:t>
            </a:r>
            <a:endParaRPr lang="en-US" sz="4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9270093" y="26777985"/>
            <a:ext cx="14621107" cy="769441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REFERENCES: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4724721" y="2757172"/>
            <a:ext cx="14545371" cy="769441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8000"/>
                </a:solidFill>
              </a:rPr>
              <a:t>2,6-pyridinedicarboxylate: Hammett </a:t>
            </a:r>
            <a:r>
              <a:rPr lang="en-US" sz="4400" b="1" dirty="0" err="1" smtClean="0">
                <a:solidFill>
                  <a:srgbClr val="008000"/>
                </a:solidFill>
                <a:latin typeface="Symbol" charset="2"/>
                <a:cs typeface="Symbol" charset="2"/>
              </a:rPr>
              <a:t>s</a:t>
            </a:r>
            <a:r>
              <a:rPr lang="en-US" sz="4400" b="1" baseline="-25000" dirty="0" err="1" smtClean="0">
                <a:solidFill>
                  <a:srgbClr val="008000"/>
                </a:solidFill>
              </a:rPr>
              <a:t>meta</a:t>
            </a:r>
            <a:r>
              <a:rPr lang="en-US" sz="4400" b="1" dirty="0" smtClean="0">
                <a:solidFill>
                  <a:srgbClr val="008000"/>
                </a:solidFill>
              </a:rPr>
              <a:t> vs. log(K</a:t>
            </a:r>
            <a:r>
              <a:rPr lang="en-US" sz="4400" b="1" baseline="-25000" dirty="0" smtClean="0">
                <a:solidFill>
                  <a:srgbClr val="008000"/>
                </a:solidFill>
              </a:rPr>
              <a:t>X</a:t>
            </a:r>
            <a:r>
              <a:rPr lang="en-US" sz="4400" b="1" dirty="0" smtClean="0">
                <a:solidFill>
                  <a:srgbClr val="008000"/>
                </a:solidFill>
              </a:rPr>
              <a:t>/K</a:t>
            </a:r>
            <a:r>
              <a:rPr lang="en-US" sz="4400" b="1" baseline="-25000" dirty="0" smtClean="0">
                <a:solidFill>
                  <a:srgbClr val="008000"/>
                </a:solidFill>
              </a:rPr>
              <a:t>H</a:t>
            </a:r>
            <a:r>
              <a:rPr lang="en-US" sz="4400" b="1" dirty="0" smtClean="0">
                <a:solidFill>
                  <a:srgbClr val="008000"/>
                </a:solidFill>
              </a:rPr>
              <a:t>)</a:t>
            </a:r>
            <a:endParaRPr lang="en-US" sz="4400" b="1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70429" y="26075370"/>
            <a:ext cx="14599664" cy="797791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008000"/>
                </a:solidFill>
              </a:rPr>
              <a:t>D</a:t>
            </a:r>
            <a:r>
              <a:rPr lang="en-US" sz="4400" b="1" dirty="0" err="1" smtClean="0">
                <a:solidFill>
                  <a:srgbClr val="008000"/>
                </a:solidFill>
              </a:rPr>
              <a:t>ipicolinatooxovanadium</a:t>
            </a:r>
            <a:r>
              <a:rPr lang="en-US" sz="4400" b="1" dirty="0" smtClean="0">
                <a:solidFill>
                  <a:srgbClr val="008000"/>
                </a:solidFill>
              </a:rPr>
              <a:t>(V): Hammett </a:t>
            </a:r>
            <a:r>
              <a:rPr lang="en-US" sz="4400" b="1" dirty="0" err="1" smtClean="0">
                <a:solidFill>
                  <a:srgbClr val="008000"/>
                </a:solidFill>
                <a:latin typeface="Symbol" charset="2"/>
                <a:cs typeface="Symbol" charset="2"/>
              </a:rPr>
              <a:t>s</a:t>
            </a:r>
            <a:r>
              <a:rPr lang="en-US" sz="4400" b="1" baseline="-25000" dirty="0" err="1" smtClean="0">
                <a:solidFill>
                  <a:srgbClr val="008000"/>
                </a:solidFill>
              </a:rPr>
              <a:t>ortho</a:t>
            </a:r>
            <a:r>
              <a:rPr lang="en-US" sz="4400" b="1" dirty="0" smtClean="0">
                <a:solidFill>
                  <a:srgbClr val="008000"/>
                </a:solidFill>
              </a:rPr>
              <a:t> vs. </a:t>
            </a:r>
            <a:r>
              <a:rPr lang="en-US" sz="4400" b="1" baseline="30000" dirty="0" smtClean="0">
                <a:solidFill>
                  <a:srgbClr val="008000"/>
                </a:solidFill>
              </a:rPr>
              <a:t>1</a:t>
            </a:r>
            <a:r>
              <a:rPr lang="en-US" sz="4400" b="1" dirty="0" smtClean="0">
                <a:solidFill>
                  <a:srgbClr val="008000"/>
                </a:solidFill>
              </a:rPr>
              <a:t>H NMR</a:t>
            </a:r>
            <a:endParaRPr lang="en-US" sz="4400" b="1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12" y="12859835"/>
            <a:ext cx="14619630" cy="7848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/>
              <a:buChar char="•"/>
            </a:pPr>
            <a:r>
              <a:rPr lang="en-US" sz="3600" dirty="0" smtClean="0"/>
              <a:t>The use of 2,6-pyridinedicaroxylate (</a:t>
            </a:r>
            <a:r>
              <a:rPr lang="en-US" sz="3600" dirty="0" err="1" smtClean="0"/>
              <a:t>dipic</a:t>
            </a:r>
            <a:r>
              <a:rPr lang="en-US" sz="3600" dirty="0" smtClean="0"/>
              <a:t>) as a ligand for metal coordination complexes is widespread.</a:t>
            </a:r>
            <a:r>
              <a:rPr lang="en-US" sz="3600" baseline="30000" dirty="0" smtClean="0"/>
              <a:t>2,3,4,5</a:t>
            </a:r>
          </a:p>
          <a:p>
            <a:pPr marL="685800" indent="-685800">
              <a:buFont typeface="Arial"/>
              <a:buChar char="•"/>
            </a:pPr>
            <a:r>
              <a:rPr lang="en-US" sz="3600" dirty="0" smtClean="0"/>
              <a:t>The resulting metal containing complexes have been used as anti-diabetic agents when chelated to V(V) and Zn(II).</a:t>
            </a:r>
            <a:r>
              <a:rPr lang="en-US" sz="3600" baseline="30000" dirty="0" smtClean="0"/>
              <a:t>4,5</a:t>
            </a:r>
          </a:p>
          <a:p>
            <a:pPr marL="685800" indent="-685800">
              <a:buFont typeface="Arial"/>
              <a:buChar char="•"/>
            </a:pPr>
            <a:r>
              <a:rPr lang="en-US" sz="3600" dirty="0"/>
              <a:t>Here we analyze the substituent effects on the ligand, 2,6-pyridinedicaroxylate and the V(V)-containing coordination complex, </a:t>
            </a:r>
            <a:r>
              <a:rPr lang="en-US" sz="3600" dirty="0" err="1"/>
              <a:t>dipicolinatooxovanadium</a:t>
            </a:r>
            <a:r>
              <a:rPr lang="en-US" sz="3600" dirty="0"/>
              <a:t>(V).</a:t>
            </a:r>
          </a:p>
          <a:p>
            <a:pPr marL="685800" indent="-685800">
              <a:buFont typeface="Arial"/>
              <a:buChar char="•"/>
            </a:pPr>
            <a:r>
              <a:rPr lang="en-US" sz="3600" dirty="0"/>
              <a:t>Specifically we </a:t>
            </a:r>
            <a:r>
              <a:rPr lang="en-US" sz="3600" dirty="0" smtClean="0"/>
              <a:t>used </a:t>
            </a:r>
            <a:r>
              <a:rPr lang="en-US" sz="3600" dirty="0"/>
              <a:t>a variety of Hammett</a:t>
            </a:r>
            <a:r>
              <a:rPr lang="en-US" sz="3600" dirty="0">
                <a:latin typeface="Symbol" charset="2"/>
                <a:cs typeface="Symbol" charset="2"/>
              </a:rPr>
              <a:t> </a:t>
            </a:r>
            <a:r>
              <a:rPr lang="en-US" sz="3600" dirty="0">
                <a:cs typeface="Symbol" charset="2"/>
              </a:rPr>
              <a:t>plots and to </a:t>
            </a:r>
            <a:r>
              <a:rPr lang="en-US" sz="3600" dirty="0" smtClean="0"/>
              <a:t>evaluate </a:t>
            </a:r>
            <a:r>
              <a:rPr lang="en-US" sz="3600" dirty="0"/>
              <a:t>the substituent effects and the linear free energy relationships (LFERs) of the ligand and metal complex</a:t>
            </a:r>
            <a:r>
              <a:rPr lang="en-US" sz="3600" dirty="0" smtClean="0"/>
              <a:t>.</a:t>
            </a:r>
          </a:p>
          <a:p>
            <a:pPr marL="685800" indent="-685800">
              <a:buFont typeface="Arial"/>
              <a:buChar char="•"/>
            </a:pPr>
            <a:r>
              <a:rPr lang="en-US" sz="3600" dirty="0" smtClean="0"/>
              <a:t>The 4-position of the pyridine ring of </a:t>
            </a:r>
            <a:r>
              <a:rPr lang="en-US" sz="3600" dirty="0" err="1" smtClean="0"/>
              <a:t>dipic</a:t>
            </a:r>
            <a:r>
              <a:rPr lang="en-US" sz="3600" dirty="0" smtClean="0"/>
              <a:t> has been referred to as the most significant position to study the substituent effects in dipic.</a:t>
            </a:r>
            <a:r>
              <a:rPr lang="en-US" sz="3600" baseline="30000" dirty="0" smtClean="0"/>
              <a:t>6</a:t>
            </a:r>
          </a:p>
          <a:p>
            <a:pPr marL="685800" indent="-685800">
              <a:buFont typeface="Arial"/>
              <a:buChar char="•"/>
            </a:pPr>
            <a:endParaRPr lang="en-US" sz="3600" dirty="0"/>
          </a:p>
          <a:p>
            <a:pPr algn="ctr"/>
            <a:r>
              <a:rPr lang="en-US" sz="4000" i="1" dirty="0" smtClean="0">
                <a:solidFill>
                  <a:srgbClr val="FF0000"/>
                </a:solidFill>
              </a:rPr>
              <a:t>Will the ligand and complex have similar LFERs?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726879" y="9125221"/>
            <a:ext cx="14751451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 smtClean="0"/>
              <a:t>The slope </a:t>
            </a:r>
            <a:r>
              <a:rPr lang="en-US" sz="3600" dirty="0" smtClean="0">
                <a:latin typeface="Symbol" charset="2"/>
                <a:cs typeface="Symbol" charset="2"/>
              </a:rPr>
              <a:t>r = -</a:t>
            </a:r>
            <a:r>
              <a:rPr lang="en-US" sz="3600" dirty="0" smtClean="0">
                <a:cs typeface="Symbol" charset="2"/>
              </a:rPr>
              <a:t>0.5 </a:t>
            </a:r>
            <a:r>
              <a:rPr lang="en-US" sz="3600" dirty="0" smtClean="0"/>
              <a:t>observed in figure 2 indicates an increase in the reaction rate and pulling</a:t>
            </a:r>
            <a:r>
              <a:rPr lang="en-US" sz="3600" i="1" dirty="0" smtClean="0"/>
              <a:t> e-</a:t>
            </a:r>
            <a:r>
              <a:rPr lang="en-US" sz="3600" dirty="0" smtClean="0"/>
              <a:t> away from the ring by the </a:t>
            </a:r>
            <a:r>
              <a:rPr lang="en-US" sz="3600" i="1" dirty="0" smtClean="0"/>
              <a:t>e- </a:t>
            </a:r>
            <a:r>
              <a:rPr lang="en-US" sz="3600" dirty="0" smtClean="0"/>
              <a:t>donating groups.</a:t>
            </a:r>
            <a:r>
              <a:rPr lang="en-US" sz="3600" baseline="30000" dirty="0" smtClean="0"/>
              <a:t>11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The poor linear fit r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= 4 % indicates the potential for a differing mechanism </a:t>
            </a:r>
            <a:r>
              <a:rPr lang="en-US" sz="3600" dirty="0" smtClean="0">
                <a:solidFill>
                  <a:srgbClr val="000000"/>
                </a:solidFill>
              </a:rPr>
              <a:t>or the presence of resonance structures.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rgbClr val="000000"/>
                </a:solidFill>
              </a:rPr>
              <a:t>The addition of a terms did not significantly improve the fit to the data (r</a:t>
            </a:r>
            <a:r>
              <a:rPr lang="en-US" sz="3600" baseline="30000" dirty="0" smtClean="0">
                <a:solidFill>
                  <a:srgbClr val="000000"/>
                </a:solidFill>
              </a:rPr>
              <a:t>2 </a:t>
            </a:r>
            <a:r>
              <a:rPr lang="en-US" sz="3600" dirty="0" smtClean="0">
                <a:solidFill>
                  <a:srgbClr val="000000"/>
                </a:solidFill>
              </a:rPr>
              <a:t>= 4 % for x</a:t>
            </a:r>
            <a:r>
              <a:rPr lang="en-US" sz="3600" baseline="30000" dirty="0" smtClean="0">
                <a:solidFill>
                  <a:srgbClr val="000000"/>
                </a:solidFill>
              </a:rPr>
              <a:t>2</a:t>
            </a:r>
            <a:r>
              <a:rPr lang="en-US" sz="3600" dirty="0">
                <a:solidFill>
                  <a:srgbClr val="000000"/>
                </a:solidFill>
              </a:rPr>
              <a:t>)</a:t>
            </a:r>
            <a:r>
              <a:rPr lang="en-US" sz="3600" dirty="0" smtClean="0">
                <a:solidFill>
                  <a:srgbClr val="000000"/>
                </a:solidFill>
              </a:rPr>
              <a:t>.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>
                <a:solidFill>
                  <a:srgbClr val="000000"/>
                </a:solidFill>
              </a:rPr>
              <a:t>The red </a:t>
            </a:r>
            <a:r>
              <a:rPr lang="en-US" sz="3600" dirty="0"/>
              <a:t>lines </a:t>
            </a:r>
            <a:r>
              <a:rPr lang="en-US" sz="3600" dirty="0" smtClean="0"/>
              <a:t>represent </a:t>
            </a:r>
            <a:r>
              <a:rPr lang="en-US" sz="3600" dirty="0"/>
              <a:t>a possible alternative </a:t>
            </a:r>
            <a:r>
              <a:rPr lang="en-US" sz="3600" dirty="0" smtClean="0"/>
              <a:t>fit, where </a:t>
            </a:r>
            <a:r>
              <a:rPr lang="en-US" sz="3600" dirty="0"/>
              <a:t>two competing </a:t>
            </a:r>
            <a:r>
              <a:rPr lang="en-US" sz="3600" dirty="0" smtClean="0"/>
              <a:t>mechanisms are present in the system.</a:t>
            </a:r>
            <a:r>
              <a:rPr lang="en-US" sz="3600" dirty="0"/>
              <a:t> </a:t>
            </a:r>
            <a:r>
              <a:rPr lang="en-US" sz="3600" i="1" dirty="0" smtClean="0"/>
              <a:t>To support </a:t>
            </a:r>
            <a:r>
              <a:rPr lang="en-US" sz="3600" i="1" dirty="0"/>
              <a:t>this </a:t>
            </a:r>
            <a:r>
              <a:rPr lang="en-US" sz="3600" i="1" dirty="0" smtClean="0"/>
              <a:t>interpretation, </a:t>
            </a:r>
            <a:r>
              <a:rPr lang="en-US" sz="3600" i="1" dirty="0"/>
              <a:t>additional substituents would need to be </a:t>
            </a:r>
            <a:r>
              <a:rPr lang="en-US" sz="3600" i="1" dirty="0" smtClean="0"/>
              <a:t>evaluated.</a:t>
            </a:r>
            <a:endParaRPr lang="en-US" sz="3600" i="1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670428" y="14185164"/>
            <a:ext cx="14599664" cy="769441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8000"/>
                </a:solidFill>
              </a:rPr>
              <a:t>2,6</a:t>
            </a:r>
            <a:r>
              <a:rPr lang="en-US" sz="4400" b="1" dirty="0">
                <a:solidFill>
                  <a:srgbClr val="008000"/>
                </a:solidFill>
              </a:rPr>
              <a:t>-pyridinedicarboxylic </a:t>
            </a:r>
            <a:r>
              <a:rPr lang="en-US" sz="4400" b="1" dirty="0" smtClean="0">
                <a:solidFill>
                  <a:srgbClr val="008000"/>
                </a:solidFill>
              </a:rPr>
              <a:t>acid: </a:t>
            </a:r>
            <a:r>
              <a:rPr lang="en-US" sz="4400" b="1" dirty="0" err="1" smtClean="0">
                <a:solidFill>
                  <a:srgbClr val="008000"/>
                </a:solidFill>
              </a:rPr>
              <a:t>Hammet</a:t>
            </a:r>
            <a:r>
              <a:rPr lang="en-US" sz="4400" b="1" dirty="0" smtClean="0">
                <a:solidFill>
                  <a:srgbClr val="008000"/>
                </a:solidFill>
              </a:rPr>
              <a:t> </a:t>
            </a:r>
            <a:r>
              <a:rPr lang="en-US" sz="4400" b="1" dirty="0" err="1" smtClean="0">
                <a:solidFill>
                  <a:srgbClr val="008000"/>
                </a:solidFill>
                <a:latin typeface="Symbol" charset="2"/>
                <a:cs typeface="Symbol" charset="2"/>
              </a:rPr>
              <a:t>s</a:t>
            </a:r>
            <a:r>
              <a:rPr lang="en-US" sz="4400" b="1" baseline="-25000" dirty="0" err="1" smtClean="0">
                <a:solidFill>
                  <a:srgbClr val="008000"/>
                </a:solidFill>
              </a:rPr>
              <a:t>ortho</a:t>
            </a:r>
            <a:r>
              <a:rPr lang="en-US" sz="4400" b="1" dirty="0" smtClean="0">
                <a:solidFill>
                  <a:srgbClr val="008000"/>
                </a:solidFill>
              </a:rPr>
              <a:t> vs. </a:t>
            </a:r>
            <a:r>
              <a:rPr lang="en-US" sz="4400" b="1" baseline="30000" dirty="0" smtClean="0">
                <a:solidFill>
                  <a:srgbClr val="008000"/>
                </a:solidFill>
              </a:rPr>
              <a:t>1</a:t>
            </a:r>
            <a:r>
              <a:rPr lang="en-US" sz="4400" b="1" dirty="0" smtClean="0">
                <a:solidFill>
                  <a:srgbClr val="008000"/>
                </a:solidFill>
              </a:rPr>
              <a:t>H NMR</a:t>
            </a:r>
            <a:endParaRPr lang="en-US" sz="4400" b="1" dirty="0">
              <a:solidFill>
                <a:srgbClr val="008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724721" y="20433455"/>
            <a:ext cx="14545372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 smtClean="0"/>
              <a:t>Hammett plots have been generated previously using </a:t>
            </a:r>
            <a:r>
              <a:rPr lang="en-US" sz="3600" baseline="30000" dirty="0" smtClean="0"/>
              <a:t>1</a:t>
            </a:r>
            <a:r>
              <a:rPr lang="en-US" sz="3600" dirty="0" smtClean="0"/>
              <a:t>H and </a:t>
            </a:r>
            <a:r>
              <a:rPr lang="en-US" sz="3600" baseline="30000" dirty="0" smtClean="0"/>
              <a:t>13</a:t>
            </a:r>
            <a:r>
              <a:rPr lang="en-US" sz="3600" dirty="0" smtClean="0"/>
              <a:t>C NMR chemical shifts.</a:t>
            </a:r>
            <a:r>
              <a:rPr lang="en-US" sz="3600" baseline="30000" dirty="0" smtClean="0"/>
              <a:t>12 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/>
              <a:t>H</a:t>
            </a:r>
            <a:r>
              <a:rPr lang="en-US" sz="3600" dirty="0" smtClean="0"/>
              <a:t>owever this methodology is not probing a reaction as in figure 2, but the effect of substituents on the resulting chemical shifts.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The y-axis of figure 3 was generated by subtracting the substituent chemical shift </a:t>
            </a:r>
            <a:r>
              <a:rPr lang="en-US" sz="3600" dirty="0" err="1" smtClean="0">
                <a:latin typeface="Symbol" charset="2"/>
                <a:cs typeface="Symbol" charset="2"/>
              </a:rPr>
              <a:t>d</a:t>
            </a:r>
            <a:r>
              <a:rPr lang="en-US" sz="3600" baseline="-25000" dirty="0" err="1" smtClean="0"/>
              <a:t>X</a:t>
            </a:r>
            <a:r>
              <a:rPr lang="en-US" sz="3600" dirty="0" smtClean="0"/>
              <a:t> from that of the parent </a:t>
            </a:r>
            <a:r>
              <a:rPr lang="en-US" sz="3600" dirty="0" err="1" smtClean="0">
                <a:latin typeface="Symbol" charset="2"/>
                <a:cs typeface="Symbol" charset="2"/>
              </a:rPr>
              <a:t>d</a:t>
            </a:r>
            <a:r>
              <a:rPr lang="en-US" sz="3600" baseline="-25000" dirty="0" err="1" smtClean="0"/>
              <a:t>H</a:t>
            </a:r>
            <a:r>
              <a:rPr lang="en-US" sz="3600" dirty="0" smtClean="0"/>
              <a:t> (</a:t>
            </a:r>
            <a:r>
              <a:rPr lang="en-US" sz="3600" dirty="0" err="1" smtClean="0"/>
              <a:t>Δ</a:t>
            </a:r>
            <a:r>
              <a:rPr lang="en-US" sz="3600" dirty="0" err="1" smtClean="0">
                <a:latin typeface="Symbol" charset="2"/>
                <a:cs typeface="Symbol" charset="2"/>
              </a:rPr>
              <a:t>d</a:t>
            </a:r>
            <a:r>
              <a:rPr lang="en-US" sz="3600" dirty="0" smtClean="0"/>
              <a:t> = </a:t>
            </a:r>
            <a:r>
              <a:rPr lang="en-US" sz="3600" dirty="0" err="1" smtClean="0">
                <a:latin typeface="Symbol" charset="2"/>
                <a:cs typeface="Symbol" charset="2"/>
              </a:rPr>
              <a:t>d</a:t>
            </a:r>
            <a:r>
              <a:rPr lang="en-US" sz="3600" baseline="-25000" dirty="0" err="1" smtClean="0"/>
              <a:t>X</a:t>
            </a:r>
            <a:r>
              <a:rPr lang="en-US" sz="3600" dirty="0" smtClean="0"/>
              <a:t> – </a:t>
            </a:r>
            <a:r>
              <a:rPr lang="en-US" sz="3600" dirty="0" err="1" smtClean="0">
                <a:latin typeface="Symbol" charset="2"/>
                <a:cs typeface="Symbol" charset="2"/>
              </a:rPr>
              <a:t>d</a:t>
            </a:r>
            <a:r>
              <a:rPr lang="en-US" sz="3600" baseline="-25000" dirty="0" err="1" smtClean="0"/>
              <a:t>H</a:t>
            </a:r>
            <a:r>
              <a:rPr lang="en-US" sz="3600" dirty="0" smtClean="0"/>
              <a:t>).</a:t>
            </a:r>
          </a:p>
          <a:p>
            <a:pPr marL="615950" indent="-615950">
              <a:buFont typeface="Arial"/>
              <a:buChar char="•"/>
            </a:pPr>
            <a:r>
              <a:rPr lang="en-US" sz="3600" dirty="0" smtClean="0">
                <a:cs typeface="Symbol" charset="2"/>
              </a:rPr>
              <a:t>The slope </a:t>
            </a:r>
            <a:r>
              <a:rPr lang="en-US" sz="3600" i="1" dirty="0" smtClean="0">
                <a:cs typeface="Symbol" charset="2"/>
              </a:rPr>
              <a:t>c</a:t>
            </a:r>
            <a:r>
              <a:rPr lang="en-US" sz="3600" dirty="0" smtClean="0">
                <a:latin typeface="Symbol" charset="2"/>
                <a:cs typeface="Symbol" charset="2"/>
              </a:rPr>
              <a:t> =</a:t>
            </a:r>
            <a:r>
              <a:rPr lang="en-US" sz="3600" dirty="0" smtClean="0">
                <a:latin typeface="+mj-lt"/>
                <a:cs typeface="Symbol" charset="2"/>
              </a:rPr>
              <a:t> -0.12 is consistent between figure 2 and 3 (-</a:t>
            </a:r>
            <a:r>
              <a:rPr lang="en-US" sz="3600" dirty="0" smtClean="0">
                <a:latin typeface="Symbol" charset="2"/>
                <a:cs typeface="Symbol" charset="2"/>
              </a:rPr>
              <a:t>r</a:t>
            </a:r>
            <a:r>
              <a:rPr lang="en-US" sz="3600" dirty="0" smtClean="0">
                <a:latin typeface="+mj-lt"/>
                <a:cs typeface="Symbol" charset="2"/>
              </a:rPr>
              <a:t>), however the fit r</a:t>
            </a:r>
            <a:r>
              <a:rPr lang="en-US" sz="3600" baseline="30000" dirty="0" smtClean="0">
                <a:latin typeface="+mj-lt"/>
                <a:cs typeface="Symbol" charset="2"/>
              </a:rPr>
              <a:t>2</a:t>
            </a:r>
            <a:r>
              <a:rPr lang="en-US" sz="3600" dirty="0" smtClean="0">
                <a:latin typeface="+mj-lt"/>
                <a:cs typeface="Symbol" charset="2"/>
              </a:rPr>
              <a:t> = 6 % is also poor. </a:t>
            </a:r>
            <a:endParaRPr lang="en-US" sz="3600" dirty="0" smtClean="0">
              <a:latin typeface="Symbol" charset="2"/>
              <a:cs typeface="Symbol" charset="2"/>
            </a:endParaRPr>
          </a:p>
          <a:p>
            <a:pPr marL="615950" indent="-615950">
              <a:buFont typeface="Arial"/>
              <a:buChar char="•"/>
            </a:pPr>
            <a:r>
              <a:rPr lang="en-US" sz="3600" dirty="0" smtClean="0"/>
              <a:t>The large r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illustrates the limitations observed by Salmon et al. indicating Hammett</a:t>
            </a:r>
            <a:r>
              <a:rPr lang="en-US" sz="3600" dirty="0" smtClean="0">
                <a:latin typeface="Symbol" charset="2"/>
                <a:cs typeface="Symbol" charset="2"/>
              </a:rPr>
              <a:t> s </a:t>
            </a:r>
            <a:r>
              <a:rPr lang="en-US" sz="3600" dirty="0" smtClean="0"/>
              <a:t>vs. </a:t>
            </a:r>
            <a:r>
              <a:rPr lang="en-US" sz="3600" dirty="0" smtClean="0">
                <a:latin typeface="Symbol" charset="2"/>
                <a:cs typeface="Symbol" charset="2"/>
              </a:rPr>
              <a:t>d/</a:t>
            </a:r>
            <a:r>
              <a:rPr lang="en-US" sz="3600" dirty="0" smtClean="0"/>
              <a:t>ppm plots can produces a poor fit in certain systems.</a:t>
            </a:r>
            <a:r>
              <a:rPr lang="en-US" sz="3600" baseline="30000" dirty="0" smtClean="0"/>
              <a:t>12</a:t>
            </a:r>
            <a:endParaRPr lang="en-US" sz="3600" baseline="30000" dirty="0"/>
          </a:p>
        </p:txBody>
      </p:sp>
      <p:sp>
        <p:nvSpPr>
          <p:cNvPr id="22" name="TextBox 21"/>
          <p:cNvSpPr txBox="1"/>
          <p:nvPr/>
        </p:nvSpPr>
        <p:spPr>
          <a:xfrm>
            <a:off x="29288120" y="2719115"/>
            <a:ext cx="14683259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rgbClr val="000000"/>
                </a:solidFill>
              </a:rPr>
              <a:t>Using the same experimental </a:t>
            </a:r>
            <a:r>
              <a:rPr lang="en-US" sz="3600" dirty="0" err="1" smtClean="0">
                <a:solidFill>
                  <a:srgbClr val="000000"/>
                </a:solidFill>
              </a:rPr>
              <a:t>methodolgy</a:t>
            </a:r>
            <a:r>
              <a:rPr lang="en-US" sz="3600" dirty="0" smtClean="0">
                <a:solidFill>
                  <a:srgbClr val="000000"/>
                </a:solidFill>
              </a:rPr>
              <a:t> as in figure 3, figure 4 illustrates the linear relationship of VO</a:t>
            </a:r>
            <a:r>
              <a:rPr lang="en-US" sz="3600" baseline="-25000" dirty="0" smtClean="0">
                <a:solidFill>
                  <a:srgbClr val="000000"/>
                </a:solidFill>
              </a:rPr>
              <a:t>2</a:t>
            </a:r>
            <a:r>
              <a:rPr lang="en-US" sz="3600" dirty="0" smtClean="0">
                <a:solidFill>
                  <a:srgbClr val="000000"/>
                </a:solidFill>
              </a:rPr>
              <a:t>[</a:t>
            </a:r>
            <a:r>
              <a:rPr lang="en-US" sz="3600" dirty="0" err="1" smtClean="0">
                <a:solidFill>
                  <a:srgbClr val="000000"/>
                </a:solidFill>
              </a:rPr>
              <a:t>dipic</a:t>
            </a:r>
            <a:r>
              <a:rPr lang="en-US" sz="3600" dirty="0" smtClean="0">
                <a:solidFill>
                  <a:srgbClr val="000000"/>
                </a:solidFill>
              </a:rPr>
              <a:t>-X]</a:t>
            </a:r>
            <a:r>
              <a:rPr lang="en-US" sz="3600" baseline="30000" dirty="0" smtClean="0">
                <a:solidFill>
                  <a:srgbClr val="000000"/>
                </a:solidFill>
              </a:rPr>
              <a:t>-</a:t>
            </a:r>
            <a:r>
              <a:rPr lang="en-US" sz="3600" dirty="0" smtClean="0">
                <a:solidFill>
                  <a:srgbClr val="000000"/>
                </a:solidFill>
              </a:rPr>
              <a:t>.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>
                <a:solidFill>
                  <a:srgbClr val="000000"/>
                </a:solidFill>
              </a:rPr>
              <a:t>The </a:t>
            </a:r>
            <a:r>
              <a:rPr lang="en-US" sz="3600" baseline="30000" dirty="0">
                <a:solidFill>
                  <a:srgbClr val="000000"/>
                </a:solidFill>
              </a:rPr>
              <a:t>1</a:t>
            </a:r>
            <a:r>
              <a:rPr lang="en-US" sz="3600" dirty="0">
                <a:solidFill>
                  <a:srgbClr val="000000"/>
                </a:solidFill>
              </a:rPr>
              <a:t>H NMR for the complex </a:t>
            </a:r>
            <a:r>
              <a:rPr lang="en-US" sz="3600" dirty="0" smtClean="0">
                <a:solidFill>
                  <a:srgbClr val="000000"/>
                </a:solidFill>
              </a:rPr>
              <a:t>illustrates </a:t>
            </a:r>
            <a:r>
              <a:rPr lang="en-US" sz="3600" dirty="0">
                <a:solidFill>
                  <a:srgbClr val="000000"/>
                </a:solidFill>
              </a:rPr>
              <a:t>an increase in linear </a:t>
            </a:r>
            <a:r>
              <a:rPr lang="en-US" sz="3600" dirty="0" smtClean="0">
                <a:solidFill>
                  <a:srgbClr val="000000"/>
                </a:solidFill>
              </a:rPr>
              <a:t>fit with an r</a:t>
            </a:r>
            <a:r>
              <a:rPr lang="en-US" sz="3600" baseline="30000" dirty="0" smtClean="0">
                <a:solidFill>
                  <a:srgbClr val="000000"/>
                </a:solidFill>
              </a:rPr>
              <a:t>2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>
                <a:solidFill>
                  <a:srgbClr val="000000"/>
                </a:solidFill>
              </a:rPr>
              <a:t>= </a:t>
            </a:r>
            <a:r>
              <a:rPr lang="en-US" sz="3600" dirty="0" smtClean="0">
                <a:solidFill>
                  <a:srgbClr val="000000"/>
                </a:solidFill>
              </a:rPr>
              <a:t>38 % </a:t>
            </a:r>
            <a:r>
              <a:rPr lang="en-US" sz="3600" dirty="0">
                <a:solidFill>
                  <a:srgbClr val="000000"/>
                </a:solidFill>
              </a:rPr>
              <a:t>when plotted against the</a:t>
            </a:r>
            <a:r>
              <a:rPr lang="en-US" sz="3600" dirty="0">
                <a:solidFill>
                  <a:srgbClr val="000000"/>
                </a:solidFill>
                <a:latin typeface="Symbol" charset="2"/>
                <a:cs typeface="Symbol" charset="2"/>
              </a:rPr>
              <a:t> s</a:t>
            </a:r>
            <a:r>
              <a:rPr lang="en-US" sz="3600" baseline="-25000" dirty="0">
                <a:solidFill>
                  <a:srgbClr val="000000"/>
                </a:solidFill>
              </a:rPr>
              <a:t> </a:t>
            </a:r>
            <a:r>
              <a:rPr lang="en-US" sz="3600" dirty="0" smtClean="0">
                <a:solidFill>
                  <a:srgbClr val="000000"/>
                </a:solidFill>
              </a:rPr>
              <a:t>values indicating an increase in the stability of the system.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rgbClr val="000000"/>
                </a:solidFill>
              </a:rPr>
              <a:t>The +</a:t>
            </a:r>
            <a:r>
              <a:rPr lang="en-US" sz="360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 </a:t>
            </a:r>
            <a:r>
              <a:rPr lang="en-US" sz="3600" i="1" dirty="0">
                <a:solidFill>
                  <a:srgbClr val="000000"/>
                </a:solidFill>
                <a:cs typeface="Symbol" charset="2"/>
              </a:rPr>
              <a:t>c</a:t>
            </a:r>
            <a:r>
              <a:rPr lang="en-US" sz="3600" i="1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cs typeface="Symbol" charset="2"/>
              </a:rPr>
              <a:t>(</a:t>
            </a:r>
            <a:r>
              <a:rPr lang="en-US" sz="3600" i="1" dirty="0" smtClean="0">
                <a:solidFill>
                  <a:srgbClr val="000000"/>
                </a:solidFill>
                <a:cs typeface="Symbol" charset="2"/>
              </a:rPr>
              <a:t>c</a:t>
            </a:r>
            <a:r>
              <a:rPr lang="en-US" sz="360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cs typeface="Symbol" charset="2"/>
              </a:rPr>
              <a:t>= 0.48) may </a:t>
            </a:r>
            <a:r>
              <a:rPr lang="en-US" sz="3600" dirty="0" smtClean="0">
                <a:solidFill>
                  <a:srgbClr val="000000"/>
                </a:solidFill>
              </a:rPr>
              <a:t>indicate that there is stabilization of a negative charge centered around the </a:t>
            </a:r>
            <a:r>
              <a:rPr lang="en-US" sz="3600" dirty="0" err="1" smtClean="0">
                <a:solidFill>
                  <a:srgbClr val="000000"/>
                </a:solidFill>
              </a:rPr>
              <a:t>oxovanadium</a:t>
            </a:r>
            <a:r>
              <a:rPr lang="en-US" sz="3600" dirty="0" smtClean="0">
                <a:solidFill>
                  <a:srgbClr val="000000"/>
                </a:solidFill>
              </a:rPr>
              <a:t> group and stabilization of the complex by </a:t>
            </a:r>
            <a:r>
              <a:rPr lang="en-US" sz="3600" i="1" dirty="0" smtClean="0">
                <a:solidFill>
                  <a:srgbClr val="000000"/>
                </a:solidFill>
              </a:rPr>
              <a:t>e-</a:t>
            </a:r>
            <a:r>
              <a:rPr lang="en-US" sz="3600" dirty="0" smtClean="0">
                <a:solidFill>
                  <a:srgbClr val="000000"/>
                </a:solidFill>
              </a:rPr>
              <a:t> withdrawing substituents.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306478" y="14147401"/>
            <a:ext cx="14558554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 smtClean="0"/>
              <a:t>The creation of a Hammett plot using </a:t>
            </a:r>
            <a:r>
              <a:rPr lang="en-US" sz="3600" baseline="30000" dirty="0" smtClean="0"/>
              <a:t>51</a:t>
            </a:r>
            <a:r>
              <a:rPr lang="en-US" sz="3600" dirty="0" smtClean="0"/>
              <a:t>V NMR chemical shifts as shown in figure 5, has not been previously attempted to the best of our knowledge.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The y-axis was produced by subtracting the </a:t>
            </a:r>
            <a:r>
              <a:rPr lang="en-US" sz="3600" baseline="30000" dirty="0" smtClean="0"/>
              <a:t>51</a:t>
            </a:r>
            <a:r>
              <a:rPr lang="en-US" sz="3600" dirty="0" smtClean="0"/>
              <a:t>V chemical shift of the substituent </a:t>
            </a:r>
            <a:r>
              <a:rPr lang="en-US" sz="3600" dirty="0" err="1" smtClean="0">
                <a:latin typeface="Symbol" charset="2"/>
                <a:cs typeface="Symbol" charset="2"/>
              </a:rPr>
              <a:t>d</a:t>
            </a:r>
            <a:r>
              <a:rPr lang="en-US" sz="3600" baseline="-25000" dirty="0" err="1" smtClean="0"/>
              <a:t>X</a:t>
            </a:r>
            <a:r>
              <a:rPr lang="en-US" sz="3600" dirty="0" smtClean="0"/>
              <a:t> from the chemical shift of the parent complex </a:t>
            </a:r>
            <a:r>
              <a:rPr lang="en-US" sz="3600" dirty="0" err="1" smtClean="0">
                <a:latin typeface="Symbol" charset="2"/>
                <a:cs typeface="Symbol" charset="2"/>
              </a:rPr>
              <a:t>d</a:t>
            </a:r>
            <a:r>
              <a:rPr lang="en-US" sz="3600" baseline="-25000" dirty="0" err="1" smtClean="0"/>
              <a:t>H</a:t>
            </a:r>
            <a:r>
              <a:rPr lang="en-US" sz="3600" dirty="0" smtClean="0"/>
              <a:t>.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The slope of  </a:t>
            </a:r>
            <a:r>
              <a:rPr lang="en-US" sz="3600" i="1" dirty="0">
                <a:cs typeface="Symbol" charset="2"/>
              </a:rPr>
              <a:t>c</a:t>
            </a:r>
            <a:r>
              <a:rPr lang="en-US" sz="3600" i="1" dirty="0" smtClean="0"/>
              <a:t> </a:t>
            </a:r>
            <a:r>
              <a:rPr lang="en-US" sz="3600" dirty="0" smtClean="0"/>
              <a:t>= -6.6 indicates the effect of stabilization with </a:t>
            </a:r>
            <a:r>
              <a:rPr lang="en-US" sz="3600" i="1" dirty="0"/>
              <a:t>e</a:t>
            </a:r>
            <a:r>
              <a:rPr lang="en-US" sz="3600" i="1" baseline="30000" dirty="0"/>
              <a:t>-</a:t>
            </a:r>
            <a:r>
              <a:rPr lang="en-US" sz="3600" dirty="0"/>
              <a:t> </a:t>
            </a:r>
            <a:r>
              <a:rPr lang="en-US" sz="3600" dirty="0" smtClean="0"/>
              <a:t>donation.</a:t>
            </a:r>
          </a:p>
          <a:p>
            <a:pPr marL="571500" indent="-571500">
              <a:buFont typeface="Arial"/>
              <a:buChar char="•"/>
            </a:pPr>
            <a:r>
              <a:rPr lang="en-US" sz="3600" i="1" dirty="0" smtClean="0">
                <a:solidFill>
                  <a:srgbClr val="000000"/>
                </a:solidFill>
              </a:rPr>
              <a:t>This is a significantly different result from the </a:t>
            </a:r>
            <a:r>
              <a:rPr lang="en-US" sz="3600" i="1" baseline="30000" dirty="0" smtClean="0">
                <a:solidFill>
                  <a:srgbClr val="000000"/>
                </a:solidFill>
              </a:rPr>
              <a:t>1</a:t>
            </a:r>
            <a:r>
              <a:rPr lang="en-US" sz="3600" i="1" dirty="0" smtClean="0">
                <a:solidFill>
                  <a:srgbClr val="000000"/>
                </a:solidFill>
              </a:rPr>
              <a:t>H NMR study of figure 4</a:t>
            </a:r>
            <a:r>
              <a:rPr lang="en-US" sz="3600" i="1" dirty="0" smtClean="0">
                <a:solidFill>
                  <a:srgbClr val="FF0000"/>
                </a:solidFill>
              </a:rPr>
              <a:t>.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The </a:t>
            </a:r>
            <a:r>
              <a:rPr lang="en-US" sz="3600" baseline="30000" dirty="0" smtClean="0"/>
              <a:t>51</a:t>
            </a:r>
            <a:r>
              <a:rPr lang="en-US" sz="3600" dirty="0" smtClean="0"/>
              <a:t>V NMR establishes a significant increase in the linear fit r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= 88 %.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By using a curved line (x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) the fit can be increased further to r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= 99 %.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9288120" y="19529810"/>
            <a:ext cx="14660972" cy="7294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5950" indent="-615950">
              <a:buFont typeface="Arial"/>
              <a:buChar char="•"/>
            </a:pPr>
            <a:r>
              <a:rPr lang="en-US" sz="3600" dirty="0" smtClean="0"/>
              <a:t>The </a:t>
            </a:r>
            <a:r>
              <a:rPr lang="en-US" sz="3600" dirty="0" err="1" smtClean="0"/>
              <a:t>deprotonation</a:t>
            </a:r>
            <a:r>
              <a:rPr lang="en-US" sz="3600" dirty="0" smtClean="0"/>
              <a:t> </a:t>
            </a:r>
            <a:r>
              <a:rPr lang="en-US" sz="3600" dirty="0"/>
              <a:t>of 2,6-</a:t>
            </a:r>
            <a:r>
              <a:rPr lang="en-US" sz="3600" dirty="0" smtClean="0"/>
              <a:t>pyridinedicaroxylate does not produce a linear relationship to the Hammett </a:t>
            </a:r>
            <a:r>
              <a:rPr lang="en-US" sz="3600" dirty="0" smtClean="0">
                <a:latin typeface="Symbol" charset="2"/>
                <a:cs typeface="Symbol" charset="2"/>
              </a:rPr>
              <a:t>s</a:t>
            </a:r>
            <a:r>
              <a:rPr lang="en-US" sz="3600" dirty="0" smtClean="0"/>
              <a:t> values deviating from that of benzoic acid and other </a:t>
            </a:r>
            <a:r>
              <a:rPr lang="en-US" sz="3600" dirty="0" smtClean="0"/>
              <a:t>systems.</a:t>
            </a:r>
            <a:r>
              <a:rPr lang="en-US" sz="3600" baseline="30000" dirty="0" smtClean="0"/>
              <a:t>1</a:t>
            </a:r>
            <a:endParaRPr lang="en-US" sz="3600" dirty="0" smtClean="0"/>
          </a:p>
          <a:p>
            <a:pPr marL="615950" indent="-615950">
              <a:buFont typeface="Arial"/>
              <a:buChar char="•"/>
            </a:pPr>
            <a:r>
              <a:rPr lang="en-US" sz="3600" dirty="0" smtClean="0"/>
              <a:t>The scatted data creates a system where differing reaction mechanisms may be present.</a:t>
            </a:r>
          </a:p>
          <a:p>
            <a:pPr marL="615950" indent="-615950">
              <a:buFont typeface="Arial"/>
              <a:buChar char="•"/>
            </a:pPr>
            <a:r>
              <a:rPr lang="en-US" sz="3600" dirty="0" smtClean="0"/>
              <a:t>The fit to two lines suggests the substituents exhibit differing degrees of resonance stabilization</a:t>
            </a:r>
            <a:r>
              <a:rPr lang="en-US" sz="3600" dirty="0"/>
              <a:t> </a:t>
            </a:r>
            <a:r>
              <a:rPr lang="en-US" sz="3600" dirty="0" smtClean="0"/>
              <a:t>and differing LFERs. </a:t>
            </a:r>
          </a:p>
          <a:p>
            <a:pPr marL="615950" indent="-615950">
              <a:buFont typeface="Arial"/>
              <a:buChar char="•"/>
            </a:pPr>
            <a:r>
              <a:rPr lang="en-US" sz="3600" dirty="0" smtClean="0"/>
              <a:t>Metal </a:t>
            </a:r>
            <a:r>
              <a:rPr lang="en-US" sz="3600" dirty="0"/>
              <a:t>chelation of the </a:t>
            </a:r>
            <a:r>
              <a:rPr lang="en-US" sz="3600" dirty="0" err="1"/>
              <a:t>dipic</a:t>
            </a:r>
            <a:r>
              <a:rPr lang="en-US" sz="3600" dirty="0"/>
              <a:t> ligand significantly increased the linear fit to the Hammett </a:t>
            </a:r>
            <a:r>
              <a:rPr lang="en-US" sz="3600" dirty="0">
                <a:latin typeface="Symbol" charset="2"/>
                <a:cs typeface="Symbol" charset="2"/>
              </a:rPr>
              <a:t>s </a:t>
            </a:r>
            <a:r>
              <a:rPr lang="en-US" sz="3600" dirty="0" smtClean="0"/>
              <a:t>values using NMR spectroscopy.</a:t>
            </a:r>
          </a:p>
          <a:p>
            <a:pPr marL="615950" indent="-615950">
              <a:buFont typeface="Arial"/>
              <a:buChar char="•"/>
            </a:pPr>
            <a:r>
              <a:rPr lang="en-US" sz="3600" dirty="0" smtClean="0"/>
              <a:t>The findings using </a:t>
            </a:r>
            <a:r>
              <a:rPr lang="en-US" sz="3600" baseline="30000" dirty="0" smtClean="0"/>
              <a:t>51</a:t>
            </a:r>
            <a:r>
              <a:rPr lang="en-US" sz="3600" dirty="0" smtClean="0"/>
              <a:t>V NMR characterize the nature of the chelating pyridine nitrogen.</a:t>
            </a:r>
          </a:p>
          <a:p>
            <a:pPr marL="577850" indent="-577850">
              <a:buFont typeface="Arial"/>
              <a:buChar char="•"/>
            </a:pPr>
            <a:r>
              <a:rPr lang="en-US" sz="3600" dirty="0" smtClean="0"/>
              <a:t>This work illustrates a stabilization effect </a:t>
            </a:r>
            <a:r>
              <a:rPr lang="en-US" sz="3600" dirty="0"/>
              <a:t>in 2,6-</a:t>
            </a:r>
            <a:r>
              <a:rPr lang="en-US" sz="3600" dirty="0" smtClean="0"/>
              <a:t>pyridinedicaroxylate through the </a:t>
            </a:r>
            <a:r>
              <a:rPr lang="en-US" sz="3600" dirty="0"/>
              <a:t>V</a:t>
            </a:r>
            <a:r>
              <a:rPr lang="en-US" sz="3600" dirty="0" smtClean="0"/>
              <a:t>-N coordinate bond.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/>
          <a:srcRect r="4427" b="7628"/>
          <a:stretch/>
        </p:blipFill>
        <p:spPr>
          <a:xfrm>
            <a:off x="825180" y="22464121"/>
            <a:ext cx="12943861" cy="4930905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-1" y="20793456"/>
            <a:ext cx="14670429" cy="769441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EXPERIMENTAL:</a:t>
            </a:r>
            <a:endParaRPr lang="en-US" sz="4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9270091" y="13034535"/>
            <a:ext cx="1458679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Figure 5: </a:t>
            </a:r>
            <a:r>
              <a:rPr lang="en-US" sz="2400" dirty="0" smtClean="0">
                <a:solidFill>
                  <a:srgbClr val="0000FF"/>
                </a:solidFill>
              </a:rPr>
              <a:t>Plot of the Hammett </a:t>
            </a:r>
            <a:r>
              <a:rPr lang="en-US" sz="2400" dirty="0" err="1" smtClean="0">
                <a:solidFill>
                  <a:srgbClr val="0000FF"/>
                </a:solidFill>
                <a:latin typeface="Symbol" charset="2"/>
                <a:cs typeface="Symbol" charset="2"/>
              </a:rPr>
              <a:t>s</a:t>
            </a:r>
            <a:r>
              <a:rPr lang="en-US" sz="2400" baseline="-25000" dirty="0" err="1" smtClean="0">
                <a:solidFill>
                  <a:srgbClr val="0000FF"/>
                </a:solidFill>
              </a:rPr>
              <a:t>para</a:t>
            </a:r>
            <a:r>
              <a:rPr lang="en-US" sz="2400" dirty="0" smtClean="0">
                <a:solidFill>
                  <a:srgbClr val="0000FF"/>
                </a:solidFill>
              </a:rPr>
              <a:t> constant plotted against the </a:t>
            </a:r>
            <a:r>
              <a:rPr lang="en-US" sz="2400" baseline="30000" dirty="0" smtClean="0">
                <a:solidFill>
                  <a:srgbClr val="0000FF"/>
                </a:solidFill>
              </a:rPr>
              <a:t>51</a:t>
            </a:r>
            <a:r>
              <a:rPr lang="en-US" sz="2400" dirty="0" smtClean="0">
                <a:solidFill>
                  <a:srgbClr val="0000FF"/>
                </a:solidFill>
              </a:rPr>
              <a:t>V NMR chemical shifts of </a:t>
            </a:r>
            <a:r>
              <a:rPr lang="en-US" sz="2400" dirty="0" err="1">
                <a:solidFill>
                  <a:srgbClr val="0000FF"/>
                </a:solidFill>
              </a:rPr>
              <a:t>dipicolinatoxovanadium</a:t>
            </a:r>
            <a:r>
              <a:rPr lang="en-US" sz="2400" dirty="0">
                <a:solidFill>
                  <a:srgbClr val="0000FF"/>
                </a:solidFill>
              </a:rPr>
              <a:t>(V</a:t>
            </a:r>
            <a:r>
              <a:rPr lang="en-US" sz="2400" dirty="0" smtClean="0">
                <a:solidFill>
                  <a:srgbClr val="0000FF"/>
                </a:solidFill>
              </a:rPr>
              <a:t>). Samples contained 20 </a:t>
            </a:r>
            <a:r>
              <a:rPr lang="en-US" sz="2400" dirty="0" err="1" smtClean="0">
                <a:solidFill>
                  <a:srgbClr val="0000FF"/>
                </a:solidFill>
              </a:rPr>
              <a:t>mM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dipicolinatoxovanadium</a:t>
            </a:r>
            <a:r>
              <a:rPr lang="en-US" sz="2400" dirty="0">
                <a:solidFill>
                  <a:srgbClr val="0000FF"/>
                </a:solidFill>
              </a:rPr>
              <a:t>(V</a:t>
            </a:r>
            <a:r>
              <a:rPr lang="en-US" sz="2400" dirty="0" smtClean="0">
                <a:solidFill>
                  <a:srgbClr val="0000FF"/>
                </a:solidFill>
              </a:rPr>
              <a:t>) VO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[</a:t>
            </a:r>
            <a:r>
              <a:rPr lang="en-US" sz="2400" dirty="0" err="1" smtClean="0">
                <a:solidFill>
                  <a:srgbClr val="0000FF"/>
                </a:solidFill>
              </a:rPr>
              <a:t>dipic</a:t>
            </a:r>
            <a:r>
              <a:rPr lang="en-US" sz="2400" dirty="0" smtClean="0">
                <a:solidFill>
                  <a:srgbClr val="0000FF"/>
                </a:solidFill>
              </a:rPr>
              <a:t>-X]</a:t>
            </a:r>
            <a:r>
              <a:rPr lang="en-US" sz="2400" baseline="30000" dirty="0" smtClean="0">
                <a:solidFill>
                  <a:srgbClr val="0000FF"/>
                </a:solidFill>
              </a:rPr>
              <a:t>-</a:t>
            </a:r>
            <a:r>
              <a:rPr lang="en-US" sz="2400" dirty="0" smtClean="0">
                <a:solidFill>
                  <a:srgbClr val="0000FF"/>
                </a:solidFill>
              </a:rPr>
              <a:t> in D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O at pH ~3. The samples were referenced to internal DSS on a 400 MHz NMR.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670428" y="19431283"/>
            <a:ext cx="1461769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Figure 3: </a:t>
            </a:r>
            <a:r>
              <a:rPr lang="en-US" sz="2400" dirty="0" smtClean="0">
                <a:solidFill>
                  <a:srgbClr val="0000FF"/>
                </a:solidFill>
              </a:rPr>
              <a:t>A scatter plot where the Hammett </a:t>
            </a:r>
            <a:r>
              <a:rPr lang="en-US" sz="2400" dirty="0" err="1" smtClean="0">
                <a:solidFill>
                  <a:srgbClr val="0000FF"/>
                </a:solidFill>
                <a:latin typeface="Symbol" charset="2"/>
                <a:cs typeface="Symbol" charset="2"/>
              </a:rPr>
              <a:t>s</a:t>
            </a:r>
            <a:r>
              <a:rPr lang="en-US" sz="2400" baseline="-25000" dirty="0" err="1" smtClean="0">
                <a:solidFill>
                  <a:srgbClr val="0000FF"/>
                </a:solidFill>
              </a:rPr>
              <a:t>ortho</a:t>
            </a:r>
            <a:r>
              <a:rPr lang="en-US" sz="2400" dirty="0" smtClean="0">
                <a:solidFill>
                  <a:srgbClr val="0000FF"/>
                </a:solidFill>
              </a:rPr>
              <a:t> constants are plotted against the </a:t>
            </a:r>
            <a:r>
              <a:rPr lang="en-US" sz="2400" baseline="30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H NMR chemical shifts of solutions containing 20 </a:t>
            </a:r>
            <a:r>
              <a:rPr lang="en-US" sz="2400" dirty="0" err="1" smtClean="0">
                <a:solidFill>
                  <a:srgbClr val="0000FF"/>
                </a:solidFill>
              </a:rPr>
              <a:t>mM</a:t>
            </a:r>
            <a:r>
              <a:rPr lang="en-US" sz="2400" dirty="0" smtClean="0">
                <a:solidFill>
                  <a:srgbClr val="0000FF"/>
                </a:solidFill>
              </a:rPr>
              <a:t> of 2,6-pyridinedicarboxylate (</a:t>
            </a:r>
            <a:r>
              <a:rPr lang="en-US" sz="2400" dirty="0" err="1" smtClean="0">
                <a:solidFill>
                  <a:srgbClr val="0000FF"/>
                </a:solidFill>
              </a:rPr>
              <a:t>dipic</a:t>
            </a:r>
            <a:r>
              <a:rPr lang="en-US" sz="2400" dirty="0" smtClean="0">
                <a:solidFill>
                  <a:srgbClr val="0000FF"/>
                </a:solidFill>
              </a:rPr>
              <a:t>-X) in D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O at ~pH 7. The samples were referenced to internal DSS.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483" y="21589065"/>
            <a:ext cx="14627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Table 1: </a:t>
            </a:r>
            <a:r>
              <a:rPr lang="en-US" sz="2400" dirty="0" smtClean="0">
                <a:solidFill>
                  <a:srgbClr val="0000FF"/>
                </a:solidFill>
              </a:rPr>
              <a:t>Information used for this poster. The Hammett</a:t>
            </a:r>
            <a:r>
              <a:rPr lang="en-US" sz="2400" dirty="0" smtClean="0">
                <a:solidFill>
                  <a:srgbClr val="0000FF"/>
                </a:solidFill>
                <a:latin typeface="Symbol" charset="2"/>
                <a:cs typeface="Symbol" charset="2"/>
              </a:rPr>
              <a:t> s </a:t>
            </a:r>
            <a:r>
              <a:rPr lang="en-US" sz="2400" dirty="0" smtClean="0">
                <a:solidFill>
                  <a:srgbClr val="0000FF"/>
                </a:solidFill>
              </a:rPr>
              <a:t>constants are provided for the </a:t>
            </a:r>
            <a:r>
              <a:rPr lang="en-US" sz="2400" dirty="0" err="1" smtClean="0">
                <a:solidFill>
                  <a:srgbClr val="0000FF"/>
                </a:solidFill>
              </a:rPr>
              <a:t>ortho</a:t>
            </a:r>
            <a:r>
              <a:rPr lang="en-US" sz="2400" dirty="0" smtClean="0">
                <a:solidFill>
                  <a:srgbClr val="0000FF"/>
                </a:solidFill>
              </a:rPr>
              <a:t>, meta and </a:t>
            </a:r>
            <a:r>
              <a:rPr lang="en-US" sz="2400" dirty="0" err="1" smtClean="0">
                <a:solidFill>
                  <a:srgbClr val="0000FF"/>
                </a:solidFill>
              </a:rPr>
              <a:t>para</a:t>
            </a:r>
            <a:r>
              <a:rPr lang="en-US" sz="2400" dirty="0" smtClean="0">
                <a:solidFill>
                  <a:srgbClr val="0000FF"/>
                </a:solidFill>
              </a:rPr>
              <a:t> positions. The –</a:t>
            </a:r>
            <a:r>
              <a:rPr lang="en-US" sz="2400" dirty="0" err="1" smtClean="0">
                <a:solidFill>
                  <a:srgbClr val="0000FF"/>
                </a:solidFill>
              </a:rPr>
              <a:t>logKa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baseline="30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H and </a:t>
            </a:r>
            <a:r>
              <a:rPr lang="en-US" sz="2400" baseline="30000" dirty="0" smtClean="0">
                <a:solidFill>
                  <a:srgbClr val="0000FF"/>
                </a:solidFill>
              </a:rPr>
              <a:t>51</a:t>
            </a:r>
            <a:r>
              <a:rPr lang="en-US" sz="2400" dirty="0" smtClean="0">
                <a:solidFill>
                  <a:srgbClr val="0000FF"/>
                </a:solidFill>
              </a:rPr>
              <a:t>V chemical shifts are tabulated.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670428" y="31593571"/>
            <a:ext cx="146360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Figure 4: </a:t>
            </a:r>
            <a:r>
              <a:rPr lang="en-US" sz="2400" dirty="0" smtClean="0">
                <a:solidFill>
                  <a:srgbClr val="0000FF"/>
                </a:solidFill>
              </a:rPr>
              <a:t>Plot of the Hammett </a:t>
            </a:r>
            <a:r>
              <a:rPr lang="en-US" sz="2400" dirty="0" err="1" smtClean="0">
                <a:solidFill>
                  <a:srgbClr val="0000FF"/>
                </a:solidFill>
                <a:latin typeface="Symbol" charset="2"/>
                <a:cs typeface="Symbol" charset="2"/>
              </a:rPr>
              <a:t>s</a:t>
            </a:r>
            <a:r>
              <a:rPr lang="en-US" sz="2400" baseline="-25000" dirty="0" err="1" smtClean="0">
                <a:solidFill>
                  <a:srgbClr val="0000FF"/>
                </a:solidFill>
              </a:rPr>
              <a:t>ortho</a:t>
            </a:r>
            <a:r>
              <a:rPr lang="en-US" sz="2400" dirty="0" smtClean="0">
                <a:solidFill>
                  <a:srgbClr val="0000FF"/>
                </a:solidFill>
              </a:rPr>
              <a:t> constant plotted against the </a:t>
            </a:r>
            <a:r>
              <a:rPr lang="en-US" sz="2400" baseline="30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H NMR of 20 </a:t>
            </a:r>
            <a:r>
              <a:rPr lang="en-US" sz="2400" dirty="0" err="1" smtClean="0">
                <a:solidFill>
                  <a:srgbClr val="0000FF"/>
                </a:solidFill>
              </a:rPr>
              <a:t>mM</a:t>
            </a:r>
            <a:r>
              <a:rPr lang="en-US" sz="2400" dirty="0" smtClean="0">
                <a:solidFill>
                  <a:srgbClr val="0000FF"/>
                </a:solidFill>
              </a:rPr>
              <a:t> solution of </a:t>
            </a:r>
            <a:r>
              <a:rPr lang="en-US" sz="2400" dirty="0" err="1" smtClean="0">
                <a:solidFill>
                  <a:srgbClr val="0000FF"/>
                </a:solidFill>
              </a:rPr>
              <a:t>dipicolinatoxovanadium</a:t>
            </a:r>
            <a:r>
              <a:rPr lang="en-US" sz="2400" dirty="0">
                <a:solidFill>
                  <a:srgbClr val="0000FF"/>
                </a:solidFill>
              </a:rPr>
              <a:t>(V</a:t>
            </a:r>
            <a:r>
              <a:rPr lang="en-US" sz="2400" dirty="0" smtClean="0">
                <a:solidFill>
                  <a:srgbClr val="0000FF"/>
                </a:solidFill>
              </a:rPr>
              <a:t>) (VO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[</a:t>
            </a:r>
            <a:r>
              <a:rPr lang="en-US" sz="2400" dirty="0" err="1" smtClean="0">
                <a:solidFill>
                  <a:srgbClr val="0000FF"/>
                </a:solidFill>
              </a:rPr>
              <a:t>dipic</a:t>
            </a:r>
            <a:r>
              <a:rPr lang="en-US" sz="2400" dirty="0" smtClean="0">
                <a:solidFill>
                  <a:srgbClr val="0000FF"/>
                </a:solidFill>
              </a:rPr>
              <a:t>-X]</a:t>
            </a:r>
            <a:r>
              <a:rPr lang="en-US" sz="2400" baseline="30000" dirty="0" smtClean="0">
                <a:solidFill>
                  <a:srgbClr val="0000FF"/>
                </a:solidFill>
              </a:rPr>
              <a:t>-</a:t>
            </a:r>
            <a:r>
              <a:rPr lang="en-US" sz="2400" dirty="0" smtClean="0">
                <a:solidFill>
                  <a:srgbClr val="0000FF"/>
                </a:solidFill>
              </a:rPr>
              <a:t>) in D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O at ~pH 3. The spectra were referenced against internal DSS. </a:t>
            </a:r>
          </a:p>
          <a:p>
            <a:r>
              <a:rPr lang="en-US" sz="2400" i="1" dirty="0" smtClean="0">
                <a:solidFill>
                  <a:srgbClr val="0000FF"/>
                </a:solidFill>
              </a:rPr>
              <a:t>Note: The NH</a:t>
            </a:r>
            <a:r>
              <a:rPr lang="en-US" sz="2400" i="1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i="1" dirty="0" smtClean="0">
                <a:solidFill>
                  <a:srgbClr val="0000FF"/>
                </a:solidFill>
              </a:rPr>
              <a:t> complex formed precipitates during acquisition; the resulting concentration is lower that 20 </a:t>
            </a:r>
            <a:r>
              <a:rPr lang="en-US" sz="2400" i="1" dirty="0" err="1" smtClean="0">
                <a:solidFill>
                  <a:srgbClr val="0000FF"/>
                </a:solidFill>
              </a:rPr>
              <a:t>mM.</a:t>
            </a:r>
            <a:endParaRPr lang="en-US" sz="2400" i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308643" y="27547427"/>
            <a:ext cx="14582557" cy="3399236"/>
          </a:xfrm>
          <a:prstGeom prst="rect">
            <a:avLst/>
          </a:prstGeom>
          <a:noFill/>
        </p:spPr>
        <p:txBody>
          <a:bodyPr wrap="square" bIns="0" numCol="2" rtlCol="0">
            <a:noAutofit/>
          </a:bodyPr>
          <a:lstStyle/>
          <a:p>
            <a:pPr marL="461963" indent="-461963"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Hammett, L. P. </a:t>
            </a:r>
            <a:r>
              <a:rPr lang="en-US" sz="2400" i="1" dirty="0">
                <a:solidFill>
                  <a:srgbClr val="000000"/>
                </a:solidFill>
              </a:rPr>
              <a:t>J. Am. Chem. Soc.,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b="1" dirty="0">
                <a:solidFill>
                  <a:srgbClr val="000000"/>
                </a:solidFill>
              </a:rPr>
              <a:t>1935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i="1" dirty="0" smtClean="0">
                <a:solidFill>
                  <a:srgbClr val="000000"/>
                </a:solidFill>
              </a:rPr>
              <a:t>59(1</a:t>
            </a:r>
            <a:r>
              <a:rPr lang="en-US" sz="2400" i="1" dirty="0">
                <a:solidFill>
                  <a:srgbClr val="000000"/>
                </a:solidFill>
              </a:rPr>
              <a:t>),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96. </a:t>
            </a:r>
            <a:endParaRPr lang="en-US" sz="2400" dirty="0">
              <a:solidFill>
                <a:srgbClr val="000000"/>
              </a:solidFill>
            </a:endParaRPr>
          </a:p>
          <a:p>
            <a:pPr marL="461963" indent="-461963">
              <a:buAutoNum type="arabicPeriod"/>
            </a:pPr>
            <a:r>
              <a:rPr lang="en-US" sz="2400" dirty="0" err="1" smtClean="0">
                <a:solidFill>
                  <a:srgbClr val="000000"/>
                </a:solidFill>
              </a:rPr>
              <a:t>Lis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smtClean="0">
                <a:solidFill>
                  <a:srgbClr val="000000"/>
                </a:solidFill>
              </a:rPr>
              <a:t>S., </a:t>
            </a:r>
            <a:r>
              <a:rPr lang="en-US" sz="2400" dirty="0" err="1" smtClean="0">
                <a:solidFill>
                  <a:srgbClr val="000000"/>
                </a:solidFill>
              </a:rPr>
              <a:t>Hnatejko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smtClean="0">
                <a:solidFill>
                  <a:srgbClr val="000000"/>
                </a:solidFill>
              </a:rPr>
              <a:t>Z., and </a:t>
            </a:r>
            <a:r>
              <a:rPr lang="en-US" sz="2400" dirty="0" err="1" smtClean="0">
                <a:solidFill>
                  <a:srgbClr val="000000"/>
                </a:solidFill>
              </a:rPr>
              <a:t>Elbanowski</a:t>
            </a:r>
            <a:r>
              <a:rPr lang="en-US" sz="2400" dirty="0" smtClean="0">
                <a:solidFill>
                  <a:srgbClr val="000000"/>
                </a:solidFill>
              </a:rPr>
              <a:t>, M. </a:t>
            </a:r>
            <a:r>
              <a:rPr lang="en-US" sz="2400" i="1" dirty="0">
                <a:solidFill>
                  <a:srgbClr val="000000"/>
                </a:solidFill>
              </a:rPr>
              <a:t>Bull. Pol. Acad. Sci. Chem.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b="1" dirty="0" smtClean="0">
                <a:solidFill>
                  <a:srgbClr val="000000"/>
                </a:solidFill>
              </a:rPr>
              <a:t>1994</a:t>
            </a:r>
            <a:r>
              <a:rPr lang="en-US" sz="2400" dirty="0" smtClean="0">
                <a:solidFill>
                  <a:srgbClr val="000000"/>
                </a:solidFill>
              </a:rPr>
              <a:t>, 42(1), 49.</a:t>
            </a:r>
          </a:p>
          <a:p>
            <a:pPr marL="461963" indent="-461963">
              <a:buAutoNum type="arabicPeriod"/>
            </a:pPr>
            <a:r>
              <a:rPr lang="en-US" sz="2400" dirty="0" smtClean="0">
                <a:solidFill>
                  <a:srgbClr val="000000"/>
                </a:solidFill>
              </a:rPr>
              <a:t>Germaine, G. R., and </a:t>
            </a:r>
            <a:r>
              <a:rPr lang="en-US" sz="2400" dirty="0" err="1">
                <a:solidFill>
                  <a:srgbClr val="000000"/>
                </a:solidFill>
              </a:rPr>
              <a:t>Murrel</a:t>
            </a:r>
            <a:r>
              <a:rPr lang="en-US" sz="2400" dirty="0" smtClean="0">
                <a:solidFill>
                  <a:srgbClr val="000000"/>
                </a:solidFill>
              </a:rPr>
              <a:t>, W. G. </a:t>
            </a:r>
            <a:r>
              <a:rPr lang="en-US" sz="2400" i="1" dirty="0" err="1">
                <a:solidFill>
                  <a:srgbClr val="000000"/>
                </a:solidFill>
              </a:rPr>
              <a:t>Photochem</a:t>
            </a:r>
            <a:r>
              <a:rPr lang="en-US" sz="2400" i="1" dirty="0">
                <a:solidFill>
                  <a:srgbClr val="000000"/>
                </a:solidFill>
              </a:rPr>
              <a:t>. </a:t>
            </a:r>
            <a:r>
              <a:rPr lang="en-US" sz="2400" i="1" dirty="0" err="1">
                <a:solidFill>
                  <a:srgbClr val="000000"/>
                </a:solidFill>
              </a:rPr>
              <a:t>Photobiol</a:t>
            </a:r>
            <a:r>
              <a:rPr lang="en-US" sz="2400" dirty="0">
                <a:solidFill>
                  <a:srgbClr val="000000"/>
                </a:solidFill>
              </a:rPr>
              <a:t>., </a:t>
            </a:r>
            <a:r>
              <a:rPr lang="en-US" sz="2400" b="1" dirty="0" smtClean="0">
                <a:solidFill>
                  <a:srgbClr val="000000"/>
                </a:solidFill>
              </a:rPr>
              <a:t>1973</a:t>
            </a:r>
            <a:r>
              <a:rPr lang="en-US" sz="2400" dirty="0" smtClean="0">
                <a:solidFill>
                  <a:srgbClr val="000000"/>
                </a:solidFill>
              </a:rPr>
              <a:t>, 17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smtClean="0">
                <a:solidFill>
                  <a:srgbClr val="000000"/>
                </a:solidFill>
              </a:rPr>
              <a:t>145.</a:t>
            </a:r>
          </a:p>
          <a:p>
            <a:pPr marL="461963" indent="-461963">
              <a:buAutoNum type="arabicPeriod"/>
            </a:pPr>
            <a:r>
              <a:rPr lang="en-US" sz="2400" dirty="0" err="1" smtClean="0">
                <a:solidFill>
                  <a:srgbClr val="000000"/>
                </a:solidFill>
              </a:rPr>
              <a:t>Enyedy</a:t>
            </a:r>
            <a:r>
              <a:rPr lang="en-US" sz="2400" dirty="0" smtClean="0">
                <a:solidFill>
                  <a:srgbClr val="000000"/>
                </a:solidFill>
              </a:rPr>
              <a:t>, E. A., </a:t>
            </a:r>
            <a:r>
              <a:rPr lang="en-US" sz="2400" dirty="0" err="1" smtClean="0">
                <a:solidFill>
                  <a:srgbClr val="000000"/>
                </a:solidFill>
              </a:rPr>
              <a:t>Lakatos</a:t>
            </a:r>
            <a:r>
              <a:rPr lang="en-US" sz="2400" dirty="0" smtClean="0">
                <a:solidFill>
                  <a:srgbClr val="000000"/>
                </a:solidFill>
              </a:rPr>
              <a:t>, A., Horvath</a:t>
            </a:r>
            <a:r>
              <a:rPr lang="en-US" sz="2400" dirty="0" smtClean="0"/>
              <a:t>, L., Kiss, T</a:t>
            </a:r>
            <a:r>
              <a:rPr lang="en-US" sz="2400" i="1" dirty="0" smtClean="0"/>
              <a:t>. J. </a:t>
            </a:r>
            <a:r>
              <a:rPr lang="en-US" sz="2400" i="1" dirty="0" err="1" smtClean="0"/>
              <a:t>Inorg</a:t>
            </a:r>
            <a:r>
              <a:rPr lang="en-US" sz="2400" i="1" dirty="0" smtClean="0"/>
              <a:t>. </a:t>
            </a:r>
            <a:r>
              <a:rPr lang="en-US" sz="2400" i="1" dirty="0" err="1" smtClean="0"/>
              <a:t>Biochem</a:t>
            </a:r>
            <a:r>
              <a:rPr lang="en-US" sz="2400" dirty="0" smtClean="0"/>
              <a:t>., </a:t>
            </a:r>
            <a:r>
              <a:rPr lang="en-US" sz="2400" b="1" dirty="0" smtClean="0"/>
              <a:t>2008</a:t>
            </a:r>
            <a:r>
              <a:rPr lang="en-US" sz="2400" dirty="0" smtClean="0"/>
              <a:t>, 102, 1473.</a:t>
            </a:r>
          </a:p>
          <a:p>
            <a:pPr marL="461963" indent="-461963">
              <a:buAutoNum type="arabicPeriod"/>
            </a:pPr>
            <a:r>
              <a:rPr lang="en-US" sz="2400" dirty="0" err="1" smtClean="0"/>
              <a:t>Crans</a:t>
            </a:r>
            <a:r>
              <a:rPr lang="en-US" sz="2400" dirty="0" smtClean="0"/>
              <a:t>, D. C., Trujillo, A. M., </a:t>
            </a:r>
            <a:r>
              <a:rPr lang="en-US" sz="2400" dirty="0" err="1" smtClean="0"/>
              <a:t>Pharazyn</a:t>
            </a:r>
            <a:r>
              <a:rPr lang="en-US" sz="2400" dirty="0" smtClean="0"/>
              <a:t>, P. S., Cohen, M. D. </a:t>
            </a:r>
            <a:r>
              <a:rPr lang="en-US" sz="2400" i="1" dirty="0" err="1" smtClean="0"/>
              <a:t>Coord</a:t>
            </a:r>
            <a:r>
              <a:rPr lang="en-US" sz="2400" i="1" dirty="0"/>
              <a:t>.</a:t>
            </a:r>
            <a:r>
              <a:rPr lang="en-US" sz="2400" i="1" dirty="0" smtClean="0"/>
              <a:t> Chem. Rev</a:t>
            </a:r>
            <a:r>
              <a:rPr lang="en-US" sz="2400" dirty="0" smtClean="0"/>
              <a:t>. </a:t>
            </a:r>
            <a:r>
              <a:rPr lang="en-US" sz="2400" b="1" dirty="0" smtClean="0"/>
              <a:t>2011</a:t>
            </a:r>
            <a:r>
              <a:rPr lang="en-US" sz="2400" dirty="0" smtClean="0"/>
              <a:t>, 255, 2178.</a:t>
            </a:r>
            <a:endParaRPr lang="en-US" sz="2400" dirty="0"/>
          </a:p>
          <a:p>
            <a:pPr marL="461963" indent="-461963">
              <a:buAutoNum type="arabicPeriod"/>
            </a:pPr>
            <a:r>
              <a:rPr lang="en-US" sz="2400" dirty="0" smtClean="0"/>
              <a:t>Sakurai</a:t>
            </a:r>
            <a:r>
              <a:rPr lang="en-US" sz="2400" dirty="0"/>
              <a:t>, H. </a:t>
            </a:r>
            <a:r>
              <a:rPr lang="en-US" sz="2400" i="1" dirty="0" smtClean="0"/>
              <a:t>ACS </a:t>
            </a:r>
            <a:r>
              <a:rPr lang="en-US" sz="2400" i="1" dirty="0"/>
              <a:t>Symposium </a:t>
            </a:r>
            <a:r>
              <a:rPr lang="en-US" sz="2400" i="1" dirty="0" smtClean="0"/>
              <a:t>Series,</a:t>
            </a:r>
            <a:r>
              <a:rPr lang="en-US" sz="2400" dirty="0" smtClean="0"/>
              <a:t> </a:t>
            </a:r>
            <a:r>
              <a:rPr lang="en-US" sz="2400" b="1" dirty="0" smtClean="0"/>
              <a:t>2007</a:t>
            </a:r>
            <a:r>
              <a:rPr lang="en-US" sz="2400" dirty="0" smtClean="0"/>
              <a:t>, 974</a:t>
            </a:r>
            <a:r>
              <a:rPr lang="en-US" sz="2400" dirty="0"/>
              <a:t>, </a:t>
            </a:r>
            <a:r>
              <a:rPr lang="en-US" sz="2400" dirty="0" smtClean="0"/>
              <a:t>110. </a:t>
            </a:r>
          </a:p>
          <a:p>
            <a:pPr marL="461963" indent="-461963">
              <a:buAutoNum type="arabicPeriod"/>
            </a:pPr>
            <a:r>
              <a:rPr lang="en-US" sz="2400" dirty="0" err="1" smtClean="0"/>
              <a:t>Hansch</a:t>
            </a:r>
            <a:r>
              <a:rPr lang="en-US" sz="2400" dirty="0" smtClean="0"/>
              <a:t>, C., and Leo, A., </a:t>
            </a:r>
            <a:r>
              <a:rPr lang="en-US" sz="2400" i="1" dirty="0" smtClean="0"/>
              <a:t>Wiley</a:t>
            </a:r>
            <a:r>
              <a:rPr lang="en-US" sz="2400" i="1" dirty="0"/>
              <a:t>-</a:t>
            </a:r>
            <a:r>
              <a:rPr lang="en-US" sz="2400" i="1" dirty="0" err="1"/>
              <a:t>Interscience</a:t>
            </a:r>
            <a:r>
              <a:rPr lang="en-US" sz="2400" i="1" dirty="0"/>
              <a:t>, </a:t>
            </a:r>
            <a:r>
              <a:rPr lang="en-US" sz="2400" i="1" dirty="0" smtClean="0"/>
              <a:t>N Y.</a:t>
            </a:r>
            <a:r>
              <a:rPr lang="en-US" sz="2400" dirty="0" smtClean="0"/>
              <a:t>, </a:t>
            </a:r>
            <a:r>
              <a:rPr lang="en-US" sz="2400" dirty="0"/>
              <a:t>1979.</a:t>
            </a:r>
            <a:endParaRPr lang="en-US" sz="2400" dirty="0" smtClean="0"/>
          </a:p>
          <a:p>
            <a:pPr marL="461963" indent="-461963">
              <a:buAutoNum type="arabicPeriod"/>
            </a:pPr>
            <a:r>
              <a:rPr lang="en-US" sz="2400" dirty="0" err="1"/>
              <a:t>Smee</a:t>
            </a:r>
            <a:r>
              <a:rPr lang="en-US" sz="2400" dirty="0"/>
              <a:t>, J.J. et al. </a:t>
            </a:r>
            <a:r>
              <a:rPr lang="en-US" sz="2400" i="1" dirty="0" smtClean="0"/>
              <a:t>J. </a:t>
            </a:r>
            <a:r>
              <a:rPr lang="en-US" sz="2400" i="1" dirty="0" err="1" smtClean="0"/>
              <a:t>Inorg</a:t>
            </a:r>
            <a:r>
              <a:rPr lang="en-US" sz="2400" i="1" dirty="0" smtClean="0"/>
              <a:t>. </a:t>
            </a:r>
            <a:r>
              <a:rPr lang="en-US" sz="2400" i="1" dirty="0" err="1" smtClean="0"/>
              <a:t>Biochem</a:t>
            </a:r>
            <a:r>
              <a:rPr lang="en-US" sz="2400" i="1" dirty="0" smtClean="0"/>
              <a:t>.,</a:t>
            </a:r>
            <a:r>
              <a:rPr lang="en-US" sz="2400" dirty="0" smtClean="0"/>
              <a:t> </a:t>
            </a:r>
            <a:r>
              <a:rPr lang="en-US" sz="2400" b="1" dirty="0" smtClean="0"/>
              <a:t>2009</a:t>
            </a:r>
            <a:r>
              <a:rPr lang="en-US" sz="2400" dirty="0" smtClean="0"/>
              <a:t>, 103</a:t>
            </a:r>
            <a:r>
              <a:rPr lang="en-US" sz="2400" dirty="0"/>
              <a:t>, </a:t>
            </a:r>
            <a:r>
              <a:rPr lang="en-US" sz="2400" dirty="0" smtClean="0"/>
              <a:t>575. </a:t>
            </a:r>
          </a:p>
          <a:p>
            <a:pPr marL="461963" indent="-461963">
              <a:buAutoNum type="arabicPeriod"/>
            </a:pPr>
            <a:r>
              <a:rPr lang="en-US" sz="2400" dirty="0" err="1"/>
              <a:t>Smee</a:t>
            </a:r>
            <a:r>
              <a:rPr lang="en-US" sz="2400" dirty="0"/>
              <a:t>, J.J. et </a:t>
            </a:r>
            <a:r>
              <a:rPr lang="en-US" sz="2400" dirty="0" smtClean="0"/>
              <a:t>al. </a:t>
            </a:r>
            <a:r>
              <a:rPr lang="en-US" sz="2400" i="1" dirty="0" smtClean="0"/>
              <a:t>J. </a:t>
            </a:r>
            <a:r>
              <a:rPr lang="en-US" sz="2400" i="1" dirty="0" err="1" smtClean="0"/>
              <a:t>Inorg</a:t>
            </a:r>
            <a:r>
              <a:rPr lang="en-US" sz="2400" i="1" dirty="0" smtClean="0"/>
              <a:t>. Chem.,</a:t>
            </a:r>
            <a:r>
              <a:rPr lang="en-US" sz="2400" dirty="0" smtClean="0"/>
              <a:t> </a:t>
            </a:r>
            <a:r>
              <a:rPr lang="en-US" sz="2400" b="1" dirty="0" smtClean="0"/>
              <a:t>2007</a:t>
            </a:r>
            <a:r>
              <a:rPr lang="en-US" sz="2400" dirty="0" smtClean="0"/>
              <a:t>, 46</a:t>
            </a:r>
            <a:r>
              <a:rPr lang="en-US" sz="2400" dirty="0"/>
              <a:t>, </a:t>
            </a:r>
            <a:r>
              <a:rPr lang="en-US" sz="2400" dirty="0" smtClean="0"/>
              <a:t>9827. </a:t>
            </a:r>
          </a:p>
          <a:p>
            <a:pPr marL="461963" indent="-461963">
              <a:buAutoNum type="arabicPeriod"/>
            </a:pPr>
            <a:r>
              <a:rPr lang="en-US" sz="2400" dirty="0" err="1" smtClean="0"/>
              <a:t>Ooms</a:t>
            </a:r>
            <a:r>
              <a:rPr lang="en-US" sz="2400" dirty="0" smtClean="0"/>
              <a:t>, K. J. et. al. </a:t>
            </a:r>
            <a:r>
              <a:rPr lang="en-US" sz="2400" i="1" dirty="0" smtClean="0"/>
              <a:t>J. </a:t>
            </a:r>
            <a:r>
              <a:rPr lang="en-US" sz="2400" i="1" dirty="0" err="1" smtClean="0"/>
              <a:t>Inorg</a:t>
            </a:r>
            <a:r>
              <a:rPr lang="en-US" sz="2400" i="1" dirty="0"/>
              <a:t>. Chem</a:t>
            </a:r>
            <a:r>
              <a:rPr lang="en-US" sz="2400" i="1" dirty="0" smtClean="0"/>
              <a:t>.</a:t>
            </a:r>
            <a:r>
              <a:rPr lang="en-US" sz="2400" dirty="0" smtClean="0"/>
              <a:t>, </a:t>
            </a:r>
            <a:r>
              <a:rPr lang="en-US" sz="2400" b="1" dirty="0"/>
              <a:t>2007</a:t>
            </a:r>
            <a:r>
              <a:rPr lang="en-US" sz="2400" dirty="0"/>
              <a:t>, 46, </a:t>
            </a:r>
            <a:r>
              <a:rPr lang="en-US" sz="2400" dirty="0" smtClean="0"/>
              <a:t>9285</a:t>
            </a:r>
            <a:r>
              <a:rPr lang="en-US" sz="2400" dirty="0"/>
              <a:t>.</a:t>
            </a:r>
            <a:endParaRPr lang="en-US" sz="2400" dirty="0" smtClean="0"/>
          </a:p>
          <a:p>
            <a:pPr marL="461963" indent="-461963">
              <a:buAutoNum type="arabicPeriod"/>
            </a:pPr>
            <a:r>
              <a:rPr lang="en-US" sz="2400" dirty="0"/>
              <a:t>Hopkinson, A. C. </a:t>
            </a:r>
            <a:r>
              <a:rPr lang="en-US" sz="2400" i="1" dirty="0"/>
              <a:t>J. Chem. Soc</a:t>
            </a:r>
            <a:r>
              <a:rPr lang="en-US" sz="2400" dirty="0"/>
              <a:t>. B </a:t>
            </a:r>
            <a:r>
              <a:rPr lang="en-US" sz="2400" b="1" dirty="0"/>
              <a:t>1969</a:t>
            </a:r>
            <a:r>
              <a:rPr lang="en-US" sz="2400" dirty="0"/>
              <a:t>, 203</a:t>
            </a:r>
            <a:r>
              <a:rPr lang="en-US" sz="2400" dirty="0" smtClean="0"/>
              <a:t>.</a:t>
            </a:r>
          </a:p>
          <a:p>
            <a:pPr marL="461963" indent="-461963">
              <a:buAutoNum type="arabicPeriod"/>
            </a:pPr>
            <a:r>
              <a:rPr lang="en-US" sz="2400" dirty="0" smtClean="0"/>
              <a:t>Salmon</a:t>
            </a:r>
            <a:r>
              <a:rPr lang="en-US" sz="2400" dirty="0"/>
              <a:t>, </a:t>
            </a:r>
            <a:r>
              <a:rPr lang="en-US" sz="2400" dirty="0" smtClean="0"/>
              <a:t>M., </a:t>
            </a:r>
            <a:r>
              <a:rPr lang="en-US" sz="2400" dirty="0" err="1" smtClean="0"/>
              <a:t>Jiminez</a:t>
            </a:r>
            <a:r>
              <a:rPr lang="en-US" sz="2400" dirty="0" smtClean="0"/>
              <a:t>, A., </a:t>
            </a:r>
            <a:r>
              <a:rPr lang="en-US" sz="2400" dirty="0"/>
              <a:t>Salazar</a:t>
            </a:r>
            <a:r>
              <a:rPr lang="en-US" sz="2400" dirty="0" smtClean="0"/>
              <a:t>, I.,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dirty="0" err="1" smtClean="0"/>
              <a:t>Zawadzki</a:t>
            </a:r>
            <a:r>
              <a:rPr lang="en-US" sz="2400" dirty="0" smtClean="0"/>
              <a:t>, R.  </a:t>
            </a:r>
            <a:r>
              <a:rPr lang="en-US" sz="2400" i="1" dirty="0" smtClean="0"/>
              <a:t>J. Chem. Ed., </a:t>
            </a:r>
            <a:r>
              <a:rPr lang="en-US" sz="2400" b="1" dirty="0" smtClean="0"/>
              <a:t>1973</a:t>
            </a:r>
            <a:r>
              <a:rPr lang="en-US" sz="2400" i="1" dirty="0" smtClean="0"/>
              <a:t>, 50(5), 370 – 371.</a:t>
            </a:r>
            <a:endParaRPr lang="en-US" sz="2400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29270092" y="7178179"/>
            <a:ext cx="14621108" cy="830997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rgbClr val="008000"/>
                </a:solidFill>
              </a:rPr>
              <a:t>D</a:t>
            </a:r>
            <a:r>
              <a:rPr lang="en-US" sz="4800" b="1" dirty="0" err="1" smtClean="0">
                <a:solidFill>
                  <a:srgbClr val="008000"/>
                </a:solidFill>
              </a:rPr>
              <a:t>ipicolinatooxovanadium</a:t>
            </a:r>
            <a:r>
              <a:rPr lang="en-US" sz="4800" b="1" dirty="0" smtClean="0">
                <a:solidFill>
                  <a:srgbClr val="008000"/>
                </a:solidFill>
              </a:rPr>
              <a:t>(V): Hammett </a:t>
            </a:r>
            <a:r>
              <a:rPr lang="en-US" sz="4800" b="1" dirty="0" err="1" smtClean="0">
                <a:solidFill>
                  <a:srgbClr val="008000"/>
                </a:solidFill>
                <a:latin typeface="Symbol" charset="2"/>
                <a:cs typeface="Symbol" charset="2"/>
              </a:rPr>
              <a:t>s</a:t>
            </a:r>
            <a:r>
              <a:rPr lang="en-US" sz="4800" b="1" baseline="-25000" dirty="0" err="1" smtClean="0">
                <a:solidFill>
                  <a:srgbClr val="008000"/>
                </a:solidFill>
              </a:rPr>
              <a:t>para</a:t>
            </a:r>
            <a:r>
              <a:rPr lang="en-US" sz="4800" b="1" dirty="0" smtClean="0">
                <a:solidFill>
                  <a:srgbClr val="008000"/>
                </a:solidFill>
              </a:rPr>
              <a:t> vs. </a:t>
            </a:r>
            <a:r>
              <a:rPr lang="en-US" sz="4800" b="1" baseline="30000" dirty="0" smtClean="0">
                <a:solidFill>
                  <a:srgbClr val="008000"/>
                </a:solidFill>
              </a:rPr>
              <a:t>51</a:t>
            </a:r>
            <a:r>
              <a:rPr lang="en-US" sz="4800" b="1" dirty="0" smtClean="0">
                <a:solidFill>
                  <a:srgbClr val="008000"/>
                </a:solidFill>
              </a:rPr>
              <a:t>V NMR</a:t>
            </a:r>
            <a:endParaRPr lang="en-US" sz="4800" b="1" dirty="0">
              <a:solidFill>
                <a:srgbClr val="008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270091" y="30946663"/>
            <a:ext cx="14594941" cy="830997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ACKNOWLEDGMENTS</a:t>
            </a:r>
            <a:r>
              <a:rPr lang="en-US" sz="4800" b="1" dirty="0" smtClean="0"/>
              <a:t>:</a:t>
            </a:r>
            <a:endParaRPr lang="en-US" sz="4800" b="1" dirty="0"/>
          </a:p>
        </p:txBody>
      </p:sp>
      <p:pic>
        <p:nvPicPr>
          <p:cNvPr id="51" name="Picture 60" descr="CSU Hom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264917" y="71439"/>
            <a:ext cx="2550082" cy="1452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57" descr="nsf4c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" y="762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Rectangle 52"/>
          <p:cNvSpPr/>
          <p:nvPr/>
        </p:nvSpPr>
        <p:spPr>
          <a:xfrm>
            <a:off x="-2601572" y="10656066"/>
            <a:ext cx="14524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/>
              <a:buChar char="•"/>
            </a:pP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12" y="27599119"/>
            <a:ext cx="14680168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 smtClean="0"/>
              <a:t>Table 1 illustrates the values used for the following plots in this poster.</a:t>
            </a:r>
            <a:endParaRPr lang="en-US" sz="3600" dirty="0"/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The Hammett </a:t>
            </a:r>
            <a:r>
              <a:rPr lang="en-US" sz="3600" dirty="0" smtClean="0">
                <a:latin typeface="Symbol" charset="2"/>
                <a:cs typeface="Symbol" charset="2"/>
              </a:rPr>
              <a:t>s</a:t>
            </a:r>
            <a:r>
              <a:rPr lang="en-US" sz="3600" dirty="0" smtClean="0"/>
              <a:t> values used for this preliminary study are literature</a:t>
            </a:r>
            <a:r>
              <a:rPr lang="en-US" sz="3600" dirty="0" smtClean="0">
                <a:latin typeface="Symbol" charset="2"/>
                <a:cs typeface="Symbol" charset="2"/>
              </a:rPr>
              <a:t> s </a:t>
            </a:r>
            <a:r>
              <a:rPr lang="en-US" sz="3600" dirty="0" smtClean="0"/>
              <a:t>values for the pyridine ring structure.</a:t>
            </a:r>
            <a:r>
              <a:rPr lang="en-US" sz="3600" baseline="30000" dirty="0" smtClean="0"/>
              <a:t>7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The</a:t>
            </a:r>
            <a:r>
              <a:rPr lang="en-US" sz="3600" dirty="0" smtClean="0">
                <a:latin typeface="Symbol" charset="2"/>
                <a:cs typeface="Symbol" charset="2"/>
              </a:rPr>
              <a:t> s </a:t>
            </a:r>
            <a:r>
              <a:rPr lang="en-US" sz="3600" dirty="0" smtClean="0"/>
              <a:t>values may differ for the system due to the carboxyl groups at the 2 and 6 positions.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The </a:t>
            </a:r>
            <a:r>
              <a:rPr lang="en-US" sz="3600" dirty="0" err="1" smtClean="0"/>
              <a:t>logKa</a:t>
            </a:r>
            <a:r>
              <a:rPr lang="en-US" sz="3600" dirty="0" smtClean="0"/>
              <a:t> values represent the </a:t>
            </a:r>
            <a:r>
              <a:rPr lang="en-US" sz="3600" dirty="0" err="1" smtClean="0"/>
              <a:t>deprotonation</a:t>
            </a:r>
            <a:r>
              <a:rPr lang="en-US" sz="3600" dirty="0" smtClean="0"/>
              <a:t> reaction observed for the carboxyl groups (pKa2) illustrated in figure 2.</a:t>
            </a:r>
            <a:r>
              <a:rPr lang="en-US" sz="3600" baseline="30000" dirty="0" smtClean="0"/>
              <a:t>8,9,10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The </a:t>
            </a:r>
            <a:r>
              <a:rPr lang="en-US" sz="3600" baseline="30000" dirty="0" smtClean="0"/>
              <a:t>1</a:t>
            </a:r>
            <a:r>
              <a:rPr lang="en-US" sz="3600" dirty="0" smtClean="0"/>
              <a:t>H and </a:t>
            </a:r>
            <a:r>
              <a:rPr lang="en-US" sz="3600" baseline="30000" dirty="0" smtClean="0"/>
              <a:t>51</a:t>
            </a:r>
            <a:r>
              <a:rPr lang="en-US" sz="3600" dirty="0" smtClean="0"/>
              <a:t>V NMR chemical shift data are experimental data for samples 20 </a:t>
            </a:r>
            <a:r>
              <a:rPr lang="en-US" sz="3600" dirty="0" err="1" smtClean="0"/>
              <a:t>mM</a:t>
            </a:r>
            <a:r>
              <a:rPr lang="en-US" sz="3600" dirty="0" smtClean="0"/>
              <a:t> </a:t>
            </a:r>
            <a:r>
              <a:rPr lang="en-US" sz="3600" dirty="0" err="1" smtClean="0"/>
              <a:t>dipic</a:t>
            </a:r>
            <a:r>
              <a:rPr lang="en-US" sz="3600" dirty="0" smtClean="0"/>
              <a:t>-X </a:t>
            </a:r>
            <a:r>
              <a:rPr lang="en-US" sz="3600" dirty="0"/>
              <a:t>and </a:t>
            </a:r>
            <a:r>
              <a:rPr lang="en-US" sz="3600" dirty="0" smtClean="0"/>
              <a:t>VO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[</a:t>
            </a:r>
            <a:r>
              <a:rPr lang="en-US" sz="3600" dirty="0" err="1" smtClean="0"/>
              <a:t>dipic</a:t>
            </a:r>
            <a:r>
              <a:rPr lang="en-US" sz="3600" dirty="0" smtClean="0"/>
              <a:t>-X]</a:t>
            </a:r>
            <a:r>
              <a:rPr lang="en-US" sz="3600" baseline="30000" dirty="0" smtClean="0"/>
              <a:t>-</a:t>
            </a:r>
            <a:r>
              <a:rPr lang="en-US" sz="3600" dirty="0" smtClean="0"/>
              <a:t> in D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 at on a 400 MHz NMR.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29270091" y="31735959"/>
            <a:ext cx="14570309" cy="979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authors would like to thank the support received from the </a:t>
            </a:r>
            <a:r>
              <a:rPr lang="en-US" sz="2800" dirty="0" err="1" smtClean="0"/>
              <a:t>Crans</a:t>
            </a:r>
            <a:r>
              <a:rPr lang="en-US" sz="2800" dirty="0" smtClean="0"/>
              <a:t> lab and the support from the staff at the CSU CIF.</a:t>
            </a:r>
            <a:r>
              <a:rPr lang="en-US" sz="2800" dirty="0"/>
              <a:t> This work was funded in part by the </a:t>
            </a:r>
            <a:r>
              <a:rPr lang="en-US" sz="2800" dirty="0">
                <a:latin typeface="Arial" charset="0"/>
              </a:rPr>
              <a:t>CRC-NSF CHE 0244181</a:t>
            </a:r>
            <a:r>
              <a:rPr lang="en-US" sz="2800" dirty="0"/>
              <a:t> </a:t>
            </a:r>
            <a:r>
              <a:rPr lang="en-US" sz="2800" dirty="0" smtClean="0"/>
              <a:t>grant.</a:t>
            </a:r>
            <a:endParaRPr lang="en-US" sz="28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988690" y="3746565"/>
            <a:ext cx="6171605" cy="471464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61780" y="8178923"/>
            <a:ext cx="10873441" cy="387995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562669" y="16322956"/>
            <a:ext cx="5334103" cy="280534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216741" y="27024162"/>
            <a:ext cx="5740788" cy="462007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7813777" y="8428897"/>
            <a:ext cx="5658302" cy="430572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9941637" y="3732186"/>
            <a:ext cx="26909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Hammett equation:</a:t>
            </a:r>
          </a:p>
          <a:p>
            <a:pPr algn="ctr"/>
            <a:r>
              <a:rPr lang="en-US" sz="2400" b="1" dirty="0"/>
              <a:t>l</a:t>
            </a:r>
            <a:r>
              <a:rPr lang="en-US" sz="2400" b="1" dirty="0" smtClean="0"/>
              <a:t>og(K</a:t>
            </a:r>
            <a:r>
              <a:rPr lang="en-US" sz="2400" b="1" baseline="-25000" dirty="0" smtClean="0"/>
              <a:t>X</a:t>
            </a:r>
            <a:r>
              <a:rPr lang="en-US" sz="2400" b="1" dirty="0" smtClean="0"/>
              <a:t>/K</a:t>
            </a:r>
            <a:r>
              <a:rPr lang="en-US" sz="2400" b="1" baseline="-25000" dirty="0" smtClean="0"/>
              <a:t>H</a:t>
            </a:r>
            <a:r>
              <a:rPr lang="en-US" sz="2400" b="1" dirty="0" smtClean="0"/>
              <a:t>) = </a:t>
            </a:r>
            <a:r>
              <a:rPr lang="en-US" sz="2400" b="1" dirty="0" err="1" smtClean="0">
                <a:latin typeface="Symbol" charset="2"/>
                <a:cs typeface="Symbol" charset="2"/>
              </a:rPr>
              <a:t>rs</a:t>
            </a:r>
            <a:endParaRPr lang="en-US" sz="2400" b="1" dirty="0">
              <a:latin typeface="Symbol" charset="2"/>
              <a:cs typeface="Symbol" charset="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3194310" y="15157418"/>
            <a:ext cx="58142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NMR adaptation </a:t>
            </a:r>
            <a:r>
              <a:rPr lang="en-US" sz="2400" b="1" dirty="0" err="1" smtClean="0"/>
              <a:t>tof</a:t>
            </a:r>
            <a:r>
              <a:rPr lang="en-US" sz="2400" b="1" dirty="0" smtClean="0"/>
              <a:t> the Hammett equation:</a:t>
            </a:r>
          </a:p>
          <a:p>
            <a:pPr algn="ctr"/>
            <a:r>
              <a:rPr lang="en-US" sz="2400" b="1" dirty="0" err="1" smtClean="0"/>
              <a:t>Δ</a:t>
            </a:r>
            <a:r>
              <a:rPr lang="en-US" sz="2400" b="1" dirty="0" err="1" smtClean="0">
                <a:latin typeface="Symbol" charset="2"/>
                <a:cs typeface="Symbol" charset="2"/>
              </a:rPr>
              <a:t>d</a:t>
            </a:r>
            <a:r>
              <a:rPr lang="en-US" sz="2400" b="1" dirty="0" smtClean="0"/>
              <a:t> </a:t>
            </a:r>
            <a:r>
              <a:rPr lang="en-US" sz="2400" b="1" dirty="0"/>
              <a:t>= </a:t>
            </a:r>
            <a:r>
              <a:rPr lang="en-US" sz="2400" b="1" dirty="0" err="1">
                <a:latin typeface="Symbol" charset="2"/>
                <a:cs typeface="Symbol" charset="2"/>
              </a:rPr>
              <a:t>d</a:t>
            </a:r>
            <a:r>
              <a:rPr lang="en-US" sz="2400" b="1" baseline="-25000" dirty="0" err="1"/>
              <a:t>X</a:t>
            </a:r>
            <a:r>
              <a:rPr lang="en-US" sz="2400" b="1" dirty="0"/>
              <a:t> – </a:t>
            </a:r>
            <a:r>
              <a:rPr lang="en-US" sz="2400" b="1" dirty="0" err="1" smtClean="0">
                <a:latin typeface="Symbol" charset="2"/>
                <a:cs typeface="Symbol" charset="2"/>
              </a:rPr>
              <a:t>d</a:t>
            </a:r>
            <a:r>
              <a:rPr lang="en-US" sz="2400" b="1" baseline="-25000" dirty="0" err="1" smtClean="0"/>
              <a:t>H</a:t>
            </a:r>
            <a:r>
              <a:rPr lang="en-US" sz="2400" b="1" baseline="-25000" dirty="0" smtClean="0"/>
              <a:t> </a:t>
            </a:r>
            <a:r>
              <a:rPr lang="en-US" sz="2400" b="1" dirty="0" smtClean="0"/>
              <a:t>= </a:t>
            </a:r>
            <a:r>
              <a:rPr lang="en-US" sz="2400" b="1" i="1" dirty="0" err="1">
                <a:cs typeface="Symbol" charset="2"/>
              </a:rPr>
              <a:t>c</a:t>
            </a:r>
            <a:r>
              <a:rPr lang="en-US" sz="2400" b="1" dirty="0" err="1" smtClean="0">
                <a:latin typeface="Symbol" charset="2"/>
                <a:cs typeface="Symbol" charset="2"/>
              </a:rPr>
              <a:t>s</a:t>
            </a:r>
            <a:endParaRPr lang="en-US" sz="2400" b="1" dirty="0">
              <a:latin typeface="Symbol" charset="2"/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10948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16440</TotalTime>
  <Words>1749</Words>
  <Application>Microsoft Macintosh PowerPoint</Application>
  <PresentationFormat>Custom</PresentationFormat>
  <Paragraphs>75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Colorado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Alejandro Trujillo</dc:creator>
  <cp:lastModifiedBy>Alejandro Trujillo</cp:lastModifiedBy>
  <cp:revision>353</cp:revision>
  <dcterms:created xsi:type="dcterms:W3CDTF">2013-06-21T20:34:21Z</dcterms:created>
  <dcterms:modified xsi:type="dcterms:W3CDTF">2013-07-29T05:07:41Z</dcterms:modified>
</cp:coreProperties>
</file>